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9" r:id="rId3"/>
    <p:sldId id="261" r:id="rId4"/>
    <p:sldId id="461" r:id="rId5"/>
    <p:sldId id="395" r:id="rId6"/>
    <p:sldId id="404" r:id="rId7"/>
    <p:sldId id="462" r:id="rId8"/>
    <p:sldId id="287" r:id="rId9"/>
    <p:sldId id="384" r:id="rId10"/>
    <p:sldId id="463" r:id="rId11"/>
    <p:sldId id="325" r:id="rId12"/>
    <p:sldId id="464" r:id="rId13"/>
    <p:sldId id="465" r:id="rId14"/>
    <p:sldId id="413" r:id="rId15"/>
    <p:sldId id="400" r:id="rId16"/>
    <p:sldId id="414" r:id="rId17"/>
    <p:sldId id="466" r:id="rId18"/>
    <p:sldId id="467" r:id="rId19"/>
    <p:sldId id="468" r:id="rId20"/>
    <p:sldId id="358" r:id="rId21"/>
    <p:sldId id="469" r:id="rId22"/>
    <p:sldId id="472" r:id="rId23"/>
    <p:sldId id="474" r:id="rId24"/>
    <p:sldId id="475" r:id="rId25"/>
    <p:sldId id="476" r:id="rId26"/>
    <p:sldId id="477" r:id="rId27"/>
    <p:sldId id="478" r:id="rId28"/>
    <p:sldId id="479" r:id="rId29"/>
    <p:sldId id="480" r:id="rId30"/>
    <p:sldId id="481" r:id="rId31"/>
    <p:sldId id="482" r:id="rId32"/>
    <p:sldId id="483" r:id="rId33"/>
    <p:sldId id="416" r:id="rId34"/>
    <p:sldId id="291" r:id="rId35"/>
    <p:sldId id="409" r:id="rId36"/>
    <p:sldId id="459" r:id="rId37"/>
    <p:sldId id="460" r:id="rId38"/>
  </p:sldIdLst>
  <p:sldSz cx="18288000" cy="10287000"/>
  <p:notesSz cx="10287000" cy="18288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Inter" panose="020B0604020202020204" charset="0"/>
      <p:regular r:id="rId44"/>
      <p:bold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88" userDrawn="1">
          <p15:clr>
            <a:srgbClr val="A4A3A4"/>
          </p15:clr>
        </p15:guide>
        <p15:guide id="2" pos="5784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6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420"/>
    <a:srgbClr val="F4841E"/>
    <a:srgbClr val="ED7D31"/>
    <a:srgbClr val="F7B518"/>
    <a:srgbClr val="FFFFFF"/>
    <a:srgbClr val="F2F2F2"/>
    <a:srgbClr val="0C79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EF88E-512F-4EBC-AB44-A531E849D259}">
  <a:tblStyle styleId="{C08EF88E-512F-4EBC-AB44-A531E849D259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9" d="100"/>
          <a:sy n="59" d="100"/>
        </p:scale>
        <p:origin x="900" y="84"/>
      </p:cViewPr>
      <p:guideLst>
        <p:guide orient="horz" pos="3288"/>
        <p:guide pos="57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96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4" name="Google Shape;284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8584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454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715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7396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4912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65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2917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1662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3191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287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" name="Google Shape;53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5031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6776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58505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7054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0632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0827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3360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19461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24447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2022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03481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97b990a13c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197b990a13c_4_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197b990a13c_4_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49098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69948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2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08520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23140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81585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3322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375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9229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1547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1885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8498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4" name="Google Shape;284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9343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8701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23.pn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23.pn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6050" y="952500"/>
            <a:ext cx="421005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0029869" y="3495687"/>
            <a:ext cx="11753819" cy="476244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/>
          <p:nvPr/>
        </p:nvSpPr>
        <p:spPr>
          <a:xfrm>
            <a:off x="1121625" y="2060482"/>
            <a:ext cx="13717781" cy="507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Arial"/>
              <a:buNone/>
            </a:pPr>
            <a:r>
              <a:rPr lang="ru-RU" sz="10000" b="1" i="0" u="none" strike="noStrike" cap="none" dirty="0">
                <a:solidFill>
                  <a:srgbClr val="0E0E0E"/>
                </a:solidFill>
                <a:latin typeface="Inter"/>
                <a:ea typeface="Inter"/>
                <a:cs typeface="Calibri"/>
                <a:sym typeface="Inter"/>
              </a:rPr>
              <a:t>Финальны</a:t>
            </a:r>
            <a:r>
              <a:rPr lang="ru-RU" sz="10000" b="1" dirty="0">
                <a:solidFill>
                  <a:srgbClr val="0E0E0E"/>
                </a:solidFill>
                <a:latin typeface="Inter"/>
                <a:ea typeface="Inter"/>
                <a:cs typeface="Calibri"/>
                <a:sym typeface="Inter"/>
              </a:rPr>
              <a:t>й проект,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Arial"/>
              <a:buNone/>
            </a:pPr>
            <a:r>
              <a:rPr lang="ru-RU" sz="10000" b="1" dirty="0">
                <a:solidFill>
                  <a:srgbClr val="0E0E0E"/>
                </a:solidFill>
                <a:latin typeface="Inter"/>
                <a:ea typeface="Inter"/>
                <a:cs typeface="Calibri"/>
                <a:sym typeface="Inter"/>
              </a:rPr>
              <a:t>с</a:t>
            </a:r>
            <a:r>
              <a:rPr lang="ru-RU" sz="10000" b="1" i="0" u="none" strike="noStrike" cap="none" dirty="0">
                <a:solidFill>
                  <a:srgbClr val="0E0E0E"/>
                </a:solidFill>
                <a:latin typeface="Inter"/>
                <a:ea typeface="Inter"/>
                <a:cs typeface="Calibri"/>
                <a:sym typeface="Inter"/>
              </a:rPr>
              <a:t>обеседование и ретроспектива</a:t>
            </a:r>
            <a:endParaRPr sz="10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" descr="preencoded.png"/>
          <p:cNvPicPr preferRelativeResize="0"/>
          <p:nvPr/>
        </p:nvPicPr>
        <p:blipFill rotWithShape="1">
          <a:blip r:embed="rId6">
            <a:alphaModFix/>
          </a:blip>
          <a:srcRect l="86424" t="31146" r="866" b="31145"/>
          <a:stretch/>
        </p:blipFill>
        <p:spPr>
          <a:xfrm>
            <a:off x="12159343" y="5219700"/>
            <a:ext cx="1510848" cy="149885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/>
          <p:nvPr/>
        </p:nvSpPr>
        <p:spPr>
          <a:xfrm>
            <a:off x="1294175" y="914400"/>
            <a:ext cx="397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dirty="0">
                <a:solidFill>
                  <a:srgbClr val="FFFFFF"/>
                </a:solidFill>
                <a:latin typeface="Inter"/>
                <a:ea typeface="Inter"/>
                <a:cs typeface="Calibri"/>
                <a:sym typeface="Inter"/>
              </a:rPr>
              <a:t>ПРОЕКТНЫЙ МЕНЕДЖМЕНТ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6661031" cy="345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48;g197b990a13c_4_5" descr="preencoded.png">
            <a:extLst>
              <a:ext uri="{FF2B5EF4-FFF2-40B4-BE49-F238E27FC236}">
                <a16:creationId xmlns:a16="http://schemas.microsoft.com/office/drawing/2014/main" id="{7D81993E-4A38-0731-F262-3C282A26611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92;p6">
            <a:extLst>
              <a:ext uri="{FF2B5EF4-FFF2-40B4-BE49-F238E27FC236}">
                <a16:creationId xmlns:a16="http://schemas.microsoft.com/office/drawing/2014/main" id="{9D2B8EE0-77DE-81C5-41A4-5A3E6ADBC362}"/>
              </a:ext>
            </a:extLst>
          </p:cNvPr>
          <p:cNvSpPr/>
          <p:nvPr/>
        </p:nvSpPr>
        <p:spPr>
          <a:xfrm>
            <a:off x="870857" y="3768693"/>
            <a:ext cx="5045163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ru-RU" sz="3940" b="1" i="0" u="none" strike="noStrike" cap="none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Онлайн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ru-RU" sz="3940" b="1" i="0" u="none" strike="noStrike" cap="none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маркетплейс</a:t>
            </a:r>
            <a:endParaRPr sz="3940" b="1" i="0" u="none" strike="noStrike" cap="none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33;p25">
            <a:extLst>
              <a:ext uri="{FF2B5EF4-FFF2-40B4-BE49-F238E27FC236}">
                <a16:creationId xmlns:a16="http://schemas.microsoft.com/office/drawing/2014/main" id="{E60EA102-64F2-005A-455C-EA23FAA2ADBD}"/>
              </a:ext>
            </a:extLst>
          </p:cNvPr>
          <p:cNvSpPr/>
          <p:nvPr/>
        </p:nvSpPr>
        <p:spPr>
          <a:xfrm>
            <a:off x="870857" y="5181600"/>
            <a:ext cx="4615543" cy="452845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800" b="1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Идея:</a:t>
            </a:r>
          </a:p>
          <a:p>
            <a:endParaRPr lang="ru-RU" b="1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ru-RU" sz="16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Маркетплейс будет интегрирован с существующими функциями платформы, такими как профили пользователей, обмен сообщениями и уведомления.</a:t>
            </a:r>
          </a:p>
          <a:p>
            <a:endParaRPr lang="ru-RU" sz="160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ru-RU" sz="16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Пользователи смогут создать "магазин" в своем профиле, где они смогут перечислять товары, которые они продают, устанавливать цены и управлять заказами. </a:t>
            </a:r>
          </a:p>
        </p:txBody>
      </p:sp>
      <p:sp>
        <p:nvSpPr>
          <p:cNvPr id="7" name="Google Shape;233;p25">
            <a:extLst>
              <a:ext uri="{FF2B5EF4-FFF2-40B4-BE49-F238E27FC236}">
                <a16:creationId xmlns:a16="http://schemas.microsoft.com/office/drawing/2014/main" id="{58C57C88-E8EA-09FA-FD06-43DB66F7FCBC}"/>
              </a:ext>
            </a:extLst>
          </p:cNvPr>
          <p:cNvSpPr/>
          <p:nvPr/>
        </p:nvSpPr>
        <p:spPr>
          <a:xfrm>
            <a:off x="12801600" y="5238750"/>
            <a:ext cx="4615543" cy="452845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2000" b="1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Идея:</a:t>
            </a:r>
          </a:p>
          <a:p>
            <a:endParaRPr lang="ru-RU" sz="2000" b="1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ru-RU" sz="16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Создать набор игр, в которые пользователи могут играть напрямую в приложении. Эти игры могут варьироваться от казуальных игр, таких как головоломки и карточные игры, до более сложных.</a:t>
            </a:r>
          </a:p>
          <a:p>
            <a:endParaRPr lang="ru-RU" sz="160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ru-RU" sz="16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Пользователи должны иметь каталог игр с их описанием, возможность создавать команды и вступать в них, а также взаимодействовать с другими игроками.</a:t>
            </a:r>
          </a:p>
        </p:txBody>
      </p:sp>
      <p:sp>
        <p:nvSpPr>
          <p:cNvPr id="9" name="Google Shape;233;p25">
            <a:extLst>
              <a:ext uri="{FF2B5EF4-FFF2-40B4-BE49-F238E27FC236}">
                <a16:creationId xmlns:a16="http://schemas.microsoft.com/office/drawing/2014/main" id="{AB7CD6F4-A8E7-B467-B80E-4BC907799F4A}"/>
              </a:ext>
            </a:extLst>
          </p:cNvPr>
          <p:cNvSpPr/>
          <p:nvPr/>
        </p:nvSpPr>
        <p:spPr>
          <a:xfrm>
            <a:off x="6836228" y="5295900"/>
            <a:ext cx="4615543" cy="452845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374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Идея:</a:t>
            </a:r>
          </a:p>
          <a:p>
            <a:endParaRPr lang="ru-RU" sz="18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ru-RU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Создать платформу онлайн курсов, где пользователи могли бы охватывать широкий круг тем, таких как бизнес, технологии, здравоохранение и личностное развитие, и заниматься/выступать экспертами отрасли.</a:t>
            </a:r>
            <a:endParaRPr lang="en-US" sz="16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endParaRPr lang="en-US" sz="16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ru-RU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Пользователи должны уметь просматривать курсы и записываться на них, отслеживать свой прогресс и взаимодействовать с другими пользователями.</a:t>
            </a:r>
          </a:p>
        </p:txBody>
      </p:sp>
      <p:sp>
        <p:nvSpPr>
          <p:cNvPr id="11" name="Google Shape;292;p6">
            <a:extLst>
              <a:ext uri="{FF2B5EF4-FFF2-40B4-BE49-F238E27FC236}">
                <a16:creationId xmlns:a16="http://schemas.microsoft.com/office/drawing/2014/main" id="{E82339D1-7F26-7349-D287-23269D567894}"/>
              </a:ext>
            </a:extLst>
          </p:cNvPr>
          <p:cNvSpPr/>
          <p:nvPr/>
        </p:nvSpPr>
        <p:spPr>
          <a:xfrm>
            <a:off x="6836228" y="3768693"/>
            <a:ext cx="5045163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ru-RU" sz="394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Онлайн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ru-RU" sz="394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курсы</a:t>
            </a:r>
            <a:endParaRPr sz="394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92;p6">
            <a:extLst>
              <a:ext uri="{FF2B5EF4-FFF2-40B4-BE49-F238E27FC236}">
                <a16:creationId xmlns:a16="http://schemas.microsoft.com/office/drawing/2014/main" id="{A3019E48-7069-82AF-8138-91FAE3514F2D}"/>
              </a:ext>
            </a:extLst>
          </p:cNvPr>
          <p:cNvSpPr/>
          <p:nvPr/>
        </p:nvSpPr>
        <p:spPr>
          <a:xfrm>
            <a:off x="12801599" y="3768693"/>
            <a:ext cx="5045163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ru-RU" sz="3940" b="1" i="0" u="none" strike="noStrike" cap="none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Веб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ru-RU" sz="394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игры</a:t>
            </a:r>
            <a:endParaRPr sz="3940" b="1" i="0" u="none" strike="noStrike" cap="none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83F85-EECA-56AF-9444-B72552C83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2100" y="3449321"/>
            <a:ext cx="2813652" cy="281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52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Прогресс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72907-ED47-02C8-BA03-FCF6E8107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00" y="4320329"/>
            <a:ext cx="4201371" cy="28044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F6307-4CE3-87D2-54A0-A6682D1295E7}"/>
              </a:ext>
            </a:extLst>
          </p:cNvPr>
          <p:cNvSpPr txBox="1"/>
          <p:nvPr/>
        </p:nvSpPr>
        <p:spPr>
          <a:xfrm>
            <a:off x="2133085" y="7314884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D1BA6-B90A-C30B-1516-6E3C5DDAC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487" y="1783807"/>
            <a:ext cx="3239356" cy="3239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4BF4D1-03D4-2C6D-419C-CEEFF212B4BA}"/>
              </a:ext>
            </a:extLst>
          </p:cNvPr>
          <p:cNvSpPr txBox="1"/>
          <p:nvPr/>
        </p:nvSpPr>
        <p:spPr>
          <a:xfrm>
            <a:off x="7150900" y="4634925"/>
            <a:ext cx="2310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Аналитик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C40A3-EB18-11C7-DBA1-9C5D7159E90A}"/>
              </a:ext>
            </a:extLst>
          </p:cNvPr>
          <p:cNvSpPr txBox="1"/>
          <p:nvPr/>
        </p:nvSpPr>
        <p:spPr>
          <a:xfrm>
            <a:off x="7072302" y="8653303"/>
            <a:ext cx="26660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Менеджер продукта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2EFEA8-9F6B-BF48-FCBD-FCD3F52DC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4848" y="5612308"/>
            <a:ext cx="3040995" cy="30409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5E2064-4A07-7073-3947-CF197AC5E9D9}"/>
              </a:ext>
            </a:extLst>
          </p:cNvPr>
          <p:cNvSpPr txBox="1"/>
          <p:nvPr/>
        </p:nvSpPr>
        <p:spPr>
          <a:xfrm>
            <a:off x="10659258" y="2618988"/>
            <a:ext cx="61047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Вася, привет! Мы провели анализ по нашему новому проекту и я подготовила нам новые задачи! Проверь пожалуйста, насколько описание позволяет нам начать работу по ним!</a:t>
            </a:r>
            <a:endParaRPr lang="ru-RU" sz="24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AF20A1-3A7C-596D-E749-1193586BB365}"/>
              </a:ext>
            </a:extLst>
          </p:cNvPr>
          <p:cNvSpPr txBox="1"/>
          <p:nvPr/>
        </p:nvSpPr>
        <p:spPr>
          <a:xfrm>
            <a:off x="10659258" y="6453109"/>
            <a:ext cx="61047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Вася, очень нужна твоя помощь по оценке задач! Я провожу </a:t>
            </a:r>
            <a:r>
              <a:rPr lang="ru-RU" sz="24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приоритизацию</a:t>
            </a:r>
            <a:r>
              <a:rPr lang="ru-RU" sz="24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нашего </a:t>
            </a:r>
            <a:r>
              <a:rPr lang="ru-RU" sz="24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бэклога</a:t>
            </a:r>
            <a:r>
              <a:rPr lang="ru-RU" sz="24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и дальнейшего плана по развитию продукта, без твоей оценки я не могу закончить!</a:t>
            </a:r>
            <a:endParaRPr lang="ru-RU" sz="2400" dirty="0">
              <a:solidFill>
                <a:schemeClr val="tx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740390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Прогресс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72907-ED47-02C8-BA03-FCF6E8107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00" y="4320329"/>
            <a:ext cx="4201371" cy="28044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F6307-4CE3-87D2-54A0-A6682D1295E7}"/>
              </a:ext>
            </a:extLst>
          </p:cNvPr>
          <p:cNvSpPr txBox="1"/>
          <p:nvPr/>
        </p:nvSpPr>
        <p:spPr>
          <a:xfrm>
            <a:off x="2133085" y="7314884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D1BA6-B90A-C30B-1516-6E3C5DDAC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487" y="1783807"/>
            <a:ext cx="3239356" cy="3239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4BF4D1-03D4-2C6D-419C-CEEFF212B4BA}"/>
              </a:ext>
            </a:extLst>
          </p:cNvPr>
          <p:cNvSpPr txBox="1"/>
          <p:nvPr/>
        </p:nvSpPr>
        <p:spPr>
          <a:xfrm>
            <a:off x="7150900" y="4634925"/>
            <a:ext cx="2310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Аналитик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C40A3-EB18-11C7-DBA1-9C5D7159E90A}"/>
              </a:ext>
            </a:extLst>
          </p:cNvPr>
          <p:cNvSpPr txBox="1"/>
          <p:nvPr/>
        </p:nvSpPr>
        <p:spPr>
          <a:xfrm>
            <a:off x="7072302" y="8653303"/>
            <a:ext cx="26660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Менеджер продукта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2EFEA8-9F6B-BF48-FCBD-FCD3F52DC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4848" y="5612308"/>
            <a:ext cx="3040995" cy="30409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5E2064-4A07-7073-3947-CF197AC5E9D9}"/>
              </a:ext>
            </a:extLst>
          </p:cNvPr>
          <p:cNvSpPr txBox="1"/>
          <p:nvPr/>
        </p:nvSpPr>
        <p:spPr>
          <a:xfrm>
            <a:off x="10659258" y="2618988"/>
            <a:ext cx="61047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Вася, привет! Мы провели анализ по нашему новому проекту и я подготовила нам новые задачи! Проверь пожалуйста, насколько описание позволяет нам начать работу по ним!</a:t>
            </a:r>
            <a:endParaRPr lang="ru-RU" sz="2400" dirty="0">
              <a:solidFill>
                <a:schemeClr val="tx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AF20A1-3A7C-596D-E749-1193586BB365}"/>
              </a:ext>
            </a:extLst>
          </p:cNvPr>
          <p:cNvSpPr txBox="1"/>
          <p:nvPr/>
        </p:nvSpPr>
        <p:spPr>
          <a:xfrm>
            <a:off x="10659258" y="6453109"/>
            <a:ext cx="61047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Вася, очень нужна твоя помощь по оценке задач! Я провожу </a:t>
            </a:r>
            <a:r>
              <a:rPr lang="ru-RU" sz="24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приоритизацию</a:t>
            </a: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нашего </a:t>
            </a:r>
            <a:r>
              <a:rPr lang="ru-RU" sz="24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бэклога</a:t>
            </a: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и дальнейшего плана по развитию продукта, без твоей оценки я не могу закончить!</a:t>
            </a:r>
            <a:endParaRPr lang="ru-RU" sz="24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783083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5999" y="972000"/>
            <a:ext cx="13193681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Практика!</a:t>
            </a:r>
            <a:endParaRPr lang="en-US" sz="5600" b="1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5600" b="1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AE4B93-DC58-9D39-8DA6-7E76440CD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38" y="3466414"/>
            <a:ext cx="5024975" cy="33541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FA0F14-D212-D179-A2E4-5A8DDCA62B55}"/>
              </a:ext>
            </a:extLst>
          </p:cNvPr>
          <p:cNvSpPr txBox="1"/>
          <p:nvPr/>
        </p:nvSpPr>
        <p:spPr>
          <a:xfrm>
            <a:off x="2135625" y="7098365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0DA0C7-9FD8-03DF-D98E-644D683497BE}"/>
              </a:ext>
            </a:extLst>
          </p:cNvPr>
          <p:cNvSpPr txBox="1"/>
          <p:nvPr/>
        </p:nvSpPr>
        <p:spPr>
          <a:xfrm>
            <a:off x="5867227" y="3021050"/>
            <a:ext cx="1083145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Вам необходимо оценить составленные юзер </a:t>
            </a:r>
            <a:r>
              <a:rPr lang="ru-RU" sz="28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стори</a:t>
            </a:r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с точки зрения описания их пользовательского сценария</a:t>
            </a:r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.</a:t>
            </a:r>
          </a:p>
          <a:p>
            <a:endParaRPr lang="ru-RU" sz="28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По результатам оценки, нужно: </a:t>
            </a:r>
          </a:p>
          <a:p>
            <a:endParaRPr lang="ru-RU" sz="28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Прочитать все юзер </a:t>
            </a:r>
            <a:r>
              <a:rPr lang="ru-RU" sz="28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стори</a:t>
            </a:r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Внутри юзер </a:t>
            </a:r>
            <a:r>
              <a:rPr lang="ru-RU" sz="28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стори</a:t>
            </a:r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– разбить ее на подзадачи;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В секции дискуссия – добавить чего не хватает в описании юзер </a:t>
            </a:r>
            <a:r>
              <a:rPr lang="ru-RU" sz="28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стори</a:t>
            </a:r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Каждую подзадачу оцениваем в часах;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После суммируем оценки по всем подзадачам и формируем новую оценку – в </a:t>
            </a:r>
            <a:r>
              <a:rPr lang="ru-RU" sz="28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стори</a:t>
            </a:r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поинтах.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610A2-0CE7-D0AD-1260-D5D816AE0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9418" y="8284029"/>
            <a:ext cx="1579266" cy="157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71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C8AEB0-BD94-7D8E-62A7-E293523FE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507" y="4630131"/>
            <a:ext cx="4156485" cy="4156485"/>
          </a:xfrm>
          <a:prstGeom prst="rect">
            <a:avLst/>
          </a:prstGeom>
        </p:spPr>
      </p:pic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Оценка задач - приоритет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72907-ED47-02C8-BA03-FCF6E8107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515" y="5788769"/>
            <a:ext cx="5282743" cy="3526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F6307-4CE3-87D2-54A0-A6682D1295E7}"/>
              </a:ext>
            </a:extLst>
          </p:cNvPr>
          <p:cNvSpPr txBox="1"/>
          <p:nvPr/>
        </p:nvSpPr>
        <p:spPr>
          <a:xfrm>
            <a:off x="4427057" y="9466033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14F43F-6620-408F-311D-E7FEDC6A7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6228" y="1734044"/>
            <a:ext cx="5172571" cy="5172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CFA188-2B03-665C-5EB8-ED1208E55672}"/>
              </a:ext>
            </a:extLst>
          </p:cNvPr>
          <p:cNvSpPr txBox="1"/>
          <p:nvPr/>
        </p:nvSpPr>
        <p:spPr>
          <a:xfrm>
            <a:off x="12733756" y="3153158"/>
            <a:ext cx="34975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Спасибо Вася!</a:t>
            </a:r>
          </a:p>
          <a:p>
            <a:pPr algn="ctr"/>
            <a:endParaRPr lang="ru-RU" sz="20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algn="ctr"/>
            <a:r>
              <a:rPr lang="ru-RU" sz="20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Давай теперь подставим твои оценки в наш список гипотез!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4BF4D1-03D4-2C6D-419C-CEEFF212B4BA}"/>
              </a:ext>
            </a:extLst>
          </p:cNvPr>
          <p:cNvSpPr txBox="1"/>
          <p:nvPr/>
        </p:nvSpPr>
        <p:spPr>
          <a:xfrm>
            <a:off x="8807064" y="8776391"/>
            <a:ext cx="28593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Менеджер продукта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7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Оценка по</a:t>
            </a:r>
            <a:r>
              <a:rPr lang="en-US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RICE</a:t>
            </a: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668B753-F61B-CAC3-2BEF-619DDE1BD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346286"/>
              </p:ext>
            </p:extLst>
          </p:nvPr>
        </p:nvGraphicFramePr>
        <p:xfrm>
          <a:off x="936087" y="2460171"/>
          <a:ext cx="16415826" cy="7483931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6209436">
                  <a:extLst>
                    <a:ext uri="{9D8B030D-6E8A-4147-A177-3AD203B41FA5}">
                      <a16:colId xmlns:a16="http://schemas.microsoft.com/office/drawing/2014/main" val="1061625076"/>
                    </a:ext>
                  </a:extLst>
                </a:gridCol>
                <a:gridCol w="1701065">
                  <a:extLst>
                    <a:ext uri="{9D8B030D-6E8A-4147-A177-3AD203B41FA5}">
                      <a16:colId xmlns:a16="http://schemas.microsoft.com/office/drawing/2014/main" val="2844156465"/>
                    </a:ext>
                  </a:extLst>
                </a:gridCol>
                <a:gridCol w="1701065">
                  <a:extLst>
                    <a:ext uri="{9D8B030D-6E8A-4147-A177-3AD203B41FA5}">
                      <a16:colId xmlns:a16="http://schemas.microsoft.com/office/drawing/2014/main" val="1814906666"/>
                    </a:ext>
                  </a:extLst>
                </a:gridCol>
                <a:gridCol w="1701065">
                  <a:extLst>
                    <a:ext uri="{9D8B030D-6E8A-4147-A177-3AD203B41FA5}">
                      <a16:colId xmlns:a16="http://schemas.microsoft.com/office/drawing/2014/main" val="1362538545"/>
                    </a:ext>
                  </a:extLst>
                </a:gridCol>
                <a:gridCol w="1701065">
                  <a:extLst>
                    <a:ext uri="{9D8B030D-6E8A-4147-A177-3AD203B41FA5}">
                      <a16:colId xmlns:a16="http://schemas.microsoft.com/office/drawing/2014/main" val="2755196136"/>
                    </a:ext>
                  </a:extLst>
                </a:gridCol>
                <a:gridCol w="1701065">
                  <a:extLst>
                    <a:ext uri="{9D8B030D-6E8A-4147-A177-3AD203B41FA5}">
                      <a16:colId xmlns:a16="http://schemas.microsoft.com/office/drawing/2014/main" val="2634980061"/>
                    </a:ext>
                  </a:extLst>
                </a:gridCol>
                <a:gridCol w="1701065">
                  <a:extLst>
                    <a:ext uri="{9D8B030D-6E8A-4147-A177-3AD203B41FA5}">
                      <a16:colId xmlns:a16="http://schemas.microsoft.com/office/drawing/2014/main" val="636039001"/>
                    </a:ext>
                  </a:extLst>
                </a:gridCol>
              </a:tblGrid>
              <a:tr h="1044315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Inter" panose="020B0604020202020204" charset="0"/>
                          <a:ea typeface="Inter" panose="020B0604020202020204" charset="0"/>
                        </a:rPr>
                        <a:t>Гипотеза</a:t>
                      </a:r>
                      <a:endParaRPr lang="en-US" sz="2000" dirty="0">
                        <a:solidFill>
                          <a:schemeClr val="bg1"/>
                        </a:solidFill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84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Inter" panose="020B0604020202020204" charset="0"/>
                          <a:ea typeface="Inter" panose="020B0604020202020204" charset="0"/>
                        </a:rPr>
                        <a:t>Reach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84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Inter" panose="020B0604020202020204" charset="0"/>
                          <a:ea typeface="Inter" panose="020B0604020202020204" charset="0"/>
                        </a:rPr>
                        <a:t>Impact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84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Inter" panose="020B0604020202020204" charset="0"/>
                          <a:ea typeface="Inter" panose="020B0604020202020204" charset="0"/>
                        </a:rPr>
                        <a:t>Confidence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84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Inter" panose="020B0604020202020204" charset="0"/>
                          <a:ea typeface="Inter" panose="020B0604020202020204" charset="0"/>
                        </a:rPr>
                        <a:t>Effort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84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Inter" panose="020B0604020202020204" charset="0"/>
                          <a:ea typeface="Inter" panose="020B0604020202020204" charset="0"/>
                        </a:rPr>
                        <a:t>Score**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84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bg1"/>
                          </a:solidFill>
                          <a:latin typeface="Inter" panose="020B0604020202020204" charset="0"/>
                          <a:ea typeface="Inter" panose="020B0604020202020204" charset="0"/>
                        </a:rPr>
                        <a:t>Итоговый приоритет</a:t>
                      </a:r>
                      <a:endParaRPr lang="en-US" sz="2000" dirty="0">
                        <a:solidFill>
                          <a:schemeClr val="bg1"/>
                        </a:solidFill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84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221734"/>
                  </a:ext>
                </a:extLst>
              </a:tr>
              <a:tr h="1290036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Inter" panose="020B0604020202020204" charset="0"/>
                          <a:ea typeface="Inter" panose="020B0604020202020204" charset="0"/>
                        </a:rPr>
                        <a:t>Как студент, я хочу иметь возможность искать курсы по ключевому слову и различным параметрам, чтобы я мог найти курсы, соответствующие моим интересам и уровню квалификации.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Inter" panose="020B0604020202020204" charset="0"/>
                          <a:ea typeface="Inter" panose="020B0604020202020204" charset="0"/>
                        </a:rPr>
                        <a:t>5</a:t>
                      </a:r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Inter" panose="020B0604020202020204" charset="0"/>
                          <a:ea typeface="Inter" panose="020B0604020202020204" charset="0"/>
                        </a:rPr>
                        <a:t>4</a:t>
                      </a:r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Inter" panose="020B0604020202020204" charset="0"/>
                          <a:ea typeface="Inter" panose="020B0604020202020204" charset="0"/>
                        </a:rPr>
                        <a:t>4</a:t>
                      </a:r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083193"/>
                  </a:ext>
                </a:extLst>
              </a:tr>
              <a:tr h="1029916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Inter" panose="020B0604020202020204" charset="0"/>
                          <a:ea typeface="Inter" panose="020B0604020202020204" charset="0"/>
                        </a:rPr>
                        <a:t>Как студент, я хочу иметь возможность просматривать программу курса, включая список семинаров и заданий, чтобы я понимал что охватывает курс и чего от меня ожидают.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Inter" panose="020B0604020202020204" charset="0"/>
                          <a:ea typeface="Inter" panose="020B0604020202020204" charset="0"/>
                        </a:rPr>
                        <a:t>5</a:t>
                      </a:r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Inter" panose="020B0604020202020204" charset="0"/>
                          <a:ea typeface="Inter" panose="020B0604020202020204" charset="0"/>
                        </a:rPr>
                        <a:t>3</a:t>
                      </a:r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Inter" panose="020B0604020202020204" charset="0"/>
                          <a:ea typeface="Inter" panose="020B0604020202020204" charset="0"/>
                        </a:rPr>
                        <a:t>4</a:t>
                      </a:r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216179"/>
                  </a:ext>
                </a:extLst>
              </a:tr>
              <a:tr h="1029916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Inter" panose="020B0604020202020204" charset="0"/>
                          <a:ea typeface="Inter" panose="020B0604020202020204" charset="0"/>
                        </a:rPr>
                        <a:t>Как студент, я хочу иметь возможность проходить тесты и получать мгновенную обратную связь, чтобы я мог проверить свое понимание материала и определить области, которые мне стоит повторить.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Inter" panose="020B0604020202020204" charset="0"/>
                          <a:ea typeface="Inter" panose="020B0604020202020204" charset="0"/>
                        </a:rPr>
                        <a:t>5</a:t>
                      </a:r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Inter" panose="020B0604020202020204" charset="0"/>
                          <a:ea typeface="Inter" panose="020B0604020202020204" charset="0"/>
                        </a:rPr>
                        <a:t>4</a:t>
                      </a:r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Inter" panose="020B0604020202020204" charset="0"/>
                          <a:ea typeface="Inter" panose="020B0604020202020204" charset="0"/>
                        </a:rPr>
                        <a:t>5</a:t>
                      </a:r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387576"/>
                  </a:ext>
                </a:extLst>
              </a:tr>
              <a:tr h="1029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Inter" panose="020B0604020202020204" charset="0"/>
                          <a:ea typeface="Inter" panose="020B0604020202020204" charset="0"/>
                        </a:rPr>
                        <a:t>Как студент, я хочу иметь возможность взаимодействовать с другими студентами и преподавателем через встроенный мессенджер, чтобы я мог задавать вопросы, делиться идеями и получать помощь, когда мне это нужно.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Inter" panose="020B0604020202020204" charset="0"/>
                          <a:ea typeface="Inter" panose="020B0604020202020204" charset="0"/>
                        </a:rPr>
                        <a:t>5</a:t>
                      </a:r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Inter" panose="020B0604020202020204" charset="0"/>
                          <a:ea typeface="Inter" panose="020B0604020202020204" charset="0"/>
                        </a:rPr>
                        <a:t>3</a:t>
                      </a:r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Inter" panose="020B0604020202020204" charset="0"/>
                          <a:ea typeface="Inter" panose="020B0604020202020204" charset="0"/>
                        </a:rPr>
                        <a:t>3</a:t>
                      </a:r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391041"/>
                  </a:ext>
                </a:extLst>
              </a:tr>
              <a:tr h="1029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Inter" panose="020B0604020202020204" charset="0"/>
                          <a:ea typeface="Inter" panose="020B0604020202020204" charset="0"/>
                        </a:rPr>
                        <a:t>Как студент, я хочу иметь возможность отслеживать свой прогресс и видеть свои оценки по каждому курсу, чтобы я мог оставаться в курсе и видеть, как у меня идут дела.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Inter" panose="020B0604020202020204" charset="0"/>
                          <a:ea typeface="Inter" panose="020B060402020202020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Inter" panose="020B0604020202020204" charset="0"/>
                          <a:ea typeface="Inter" panose="020B060402020202020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Inter" panose="020B0604020202020204" charset="0"/>
                          <a:ea typeface="Inter" panose="020B060402020202020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203330"/>
                  </a:ext>
                </a:extLst>
              </a:tr>
              <a:tr h="1029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Inter" panose="020B0604020202020204" charset="0"/>
                          <a:ea typeface="Inter" panose="020B0604020202020204" charset="0"/>
                        </a:rPr>
                        <a:t>Как преподаватель, я хочу иметь возможность просматривать и оценивать задания и тесты учащихся, чтобы я мог предоставлять обратную связь и оценивать прогресс учащихся.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Inter" panose="020B0604020202020204" charset="0"/>
                          <a:ea typeface="Inter" panose="020B0604020202020204" charset="0"/>
                        </a:rPr>
                        <a:t>5</a:t>
                      </a:r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Inter" panose="020B0604020202020204" charset="0"/>
                          <a:ea typeface="Inter" panose="020B060402020202020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Inter" panose="020B0604020202020204" charset="0"/>
                          <a:ea typeface="Inter" panose="020B060402020202020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594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439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А если по </a:t>
            </a:r>
            <a:r>
              <a:rPr lang="en-US" sz="5600" b="1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MoSCoW</a:t>
            </a: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?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72907-ED47-02C8-BA03-FCF6E8107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515" y="5788769"/>
            <a:ext cx="5282743" cy="3526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F6307-4CE3-87D2-54A0-A6682D1295E7}"/>
              </a:ext>
            </a:extLst>
          </p:cNvPr>
          <p:cNvSpPr txBox="1"/>
          <p:nvPr/>
        </p:nvSpPr>
        <p:spPr>
          <a:xfrm>
            <a:off x="4427057" y="9466033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14F43F-6620-408F-311D-E7FEDC6A7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828" y="2379313"/>
            <a:ext cx="5172571" cy="5172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CFA188-2B03-665C-5EB8-ED1208E55672}"/>
              </a:ext>
            </a:extLst>
          </p:cNvPr>
          <p:cNvSpPr txBox="1"/>
          <p:nvPr/>
        </p:nvSpPr>
        <p:spPr>
          <a:xfrm>
            <a:off x="8009356" y="4127837"/>
            <a:ext cx="34975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А если оценить иначе, будет ли такое же планирование?</a:t>
            </a:r>
          </a:p>
        </p:txBody>
      </p:sp>
    </p:spTree>
    <p:extLst>
      <p:ext uri="{BB962C8B-B14F-4D97-AF65-F5344CB8AC3E}">
        <p14:creationId xmlns:p14="http://schemas.microsoft.com/office/powerpoint/2010/main" val="2412295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C8AEB0-BD94-7D8E-62A7-E293523FE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507" y="4630131"/>
            <a:ext cx="4156485" cy="4156485"/>
          </a:xfrm>
          <a:prstGeom prst="rect">
            <a:avLst/>
          </a:prstGeom>
        </p:spPr>
      </p:pic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Проходит некоторое время…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72907-ED47-02C8-BA03-FCF6E8107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515" y="5788769"/>
            <a:ext cx="5282743" cy="3526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F6307-4CE3-87D2-54A0-A6682D1295E7}"/>
              </a:ext>
            </a:extLst>
          </p:cNvPr>
          <p:cNvSpPr txBox="1"/>
          <p:nvPr/>
        </p:nvSpPr>
        <p:spPr>
          <a:xfrm>
            <a:off x="4427057" y="9466033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14F43F-6620-408F-311D-E7FEDC6A7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6228" y="1734044"/>
            <a:ext cx="5172571" cy="5172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CFA188-2B03-665C-5EB8-ED1208E55672}"/>
              </a:ext>
            </a:extLst>
          </p:cNvPr>
          <p:cNvSpPr txBox="1"/>
          <p:nvPr/>
        </p:nvSpPr>
        <p:spPr>
          <a:xfrm>
            <a:off x="12733756" y="3055584"/>
            <a:ext cx="34975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Вася, ты отлично работал последние 3 месяца! </a:t>
            </a:r>
          </a:p>
          <a:p>
            <a:pPr algn="ctr"/>
            <a:endParaRPr lang="ru-RU" sz="20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algn="ctr"/>
            <a:r>
              <a:rPr lang="ru-RU" sz="20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Новое приложение – успех!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4BF4D1-03D4-2C6D-419C-CEEFF212B4BA}"/>
              </a:ext>
            </a:extLst>
          </p:cNvPr>
          <p:cNvSpPr txBox="1"/>
          <p:nvPr/>
        </p:nvSpPr>
        <p:spPr>
          <a:xfrm>
            <a:off x="8807064" y="8776391"/>
            <a:ext cx="28593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Менеджер продукта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799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C8AEB0-BD94-7D8E-62A7-E293523FE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507" y="4630131"/>
            <a:ext cx="4156485" cy="4156485"/>
          </a:xfrm>
          <a:prstGeom prst="rect">
            <a:avLst/>
          </a:prstGeom>
        </p:spPr>
      </p:pic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Проходит некоторое время…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72907-ED47-02C8-BA03-FCF6E8107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515" y="5788769"/>
            <a:ext cx="5282743" cy="3526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F6307-4CE3-87D2-54A0-A6682D1295E7}"/>
              </a:ext>
            </a:extLst>
          </p:cNvPr>
          <p:cNvSpPr txBox="1"/>
          <p:nvPr/>
        </p:nvSpPr>
        <p:spPr>
          <a:xfrm>
            <a:off x="4427057" y="9466033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14F43F-6620-408F-311D-E7FEDC6A7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6228" y="1734044"/>
            <a:ext cx="5172571" cy="5172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CFA188-2B03-665C-5EB8-ED1208E55672}"/>
              </a:ext>
            </a:extLst>
          </p:cNvPr>
          <p:cNvSpPr txBox="1"/>
          <p:nvPr/>
        </p:nvSpPr>
        <p:spPr>
          <a:xfrm>
            <a:off x="12733756" y="3055584"/>
            <a:ext cx="34975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Мы хотим предложить тебе повышение, но нужно будет пообщаться с новой командой!</a:t>
            </a:r>
          </a:p>
          <a:p>
            <a:pPr algn="ctr"/>
            <a:endParaRPr lang="ru-RU" sz="20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algn="ctr"/>
            <a:r>
              <a:rPr lang="ru-RU" sz="20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Готов?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4BF4D1-03D4-2C6D-419C-CEEFF212B4BA}"/>
              </a:ext>
            </a:extLst>
          </p:cNvPr>
          <p:cNvSpPr txBox="1"/>
          <p:nvPr/>
        </p:nvSpPr>
        <p:spPr>
          <a:xfrm>
            <a:off x="8807064" y="8776391"/>
            <a:ext cx="28593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Менеджер продукта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780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/>
        </p:nvSpPr>
        <p:spPr>
          <a:xfrm>
            <a:off x="1542196" y="1684324"/>
            <a:ext cx="4204651" cy="3785652"/>
          </a:xfrm>
          <a:prstGeom prst="rect">
            <a:avLst/>
          </a:prstGeom>
          <a:noFill/>
          <a:ln>
            <a:noFill/>
          </a:ln>
          <a:effectLst>
            <a:outerShdw dist="292100" dir="2700000" algn="tl" rotWithShape="0">
              <a:schemeClr val="accent4">
                <a:alpha val="4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4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8" name="Google Shape;78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3"/>
          <p:cNvCxnSpPr/>
          <p:nvPr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 чем спрашивают на собеседованиях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0007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"/>
          <p:cNvSpPr/>
          <p:nvPr/>
        </p:nvSpPr>
        <p:spPr>
          <a:xfrm>
            <a:off x="936000" y="972000"/>
            <a:ext cx="11239958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ЗАНЯТИЯ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" name="Google Shape;60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72908E-1119-9E3E-9BE6-3674C2FB7AD4}"/>
              </a:ext>
            </a:extLst>
          </p:cNvPr>
          <p:cNvSpPr txBox="1"/>
          <p:nvPr/>
        </p:nvSpPr>
        <p:spPr>
          <a:xfrm>
            <a:off x="936001" y="2425438"/>
            <a:ext cx="10809686" cy="295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200" dirty="0"/>
              <a:t>Практика на имитации реального проекта – </a:t>
            </a:r>
            <a:r>
              <a:rPr lang="ru-RU" sz="3200" dirty="0" err="1"/>
              <a:t>дейли</a:t>
            </a:r>
            <a:r>
              <a:rPr lang="ru-RU" sz="3200" dirty="0"/>
              <a:t>, </a:t>
            </a:r>
            <a:r>
              <a:rPr lang="ru-RU" sz="3200" dirty="0" err="1"/>
              <a:t>приоритизация</a:t>
            </a:r>
            <a:r>
              <a:rPr lang="ru-RU" sz="3200" dirty="0"/>
              <a:t>, планирование спринта </a:t>
            </a:r>
            <a:endParaRPr lang="en-US" sz="32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200" dirty="0"/>
              <a:t>О чем спрашивают на собеседованиях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200" dirty="0"/>
              <a:t>Что такое ретроспектива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24F3039-2CBF-F1DC-EE89-AEAE64E0A0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21290" y="7403971"/>
            <a:ext cx="2233744" cy="223374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Что будем разбирать 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72907-ED47-02C8-BA03-FCF6E8107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00" y="3816682"/>
            <a:ext cx="4506246" cy="3007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F6307-4CE3-87D2-54A0-A6682D1295E7}"/>
              </a:ext>
            </a:extLst>
          </p:cNvPr>
          <p:cNvSpPr txBox="1"/>
          <p:nvPr/>
        </p:nvSpPr>
        <p:spPr>
          <a:xfrm>
            <a:off x="2285523" y="7097644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" name="Google Shape;291;p6">
            <a:extLst>
              <a:ext uri="{FF2B5EF4-FFF2-40B4-BE49-F238E27FC236}">
                <a16:creationId xmlns:a16="http://schemas.microsoft.com/office/drawing/2014/main" id="{98F23E54-9A0C-7AB6-E3C4-CA6A2B388227}"/>
              </a:ext>
            </a:extLst>
          </p:cNvPr>
          <p:cNvSpPr/>
          <p:nvPr/>
        </p:nvSpPr>
        <p:spPr>
          <a:xfrm>
            <a:off x="6359942" y="3426528"/>
            <a:ext cx="11277600" cy="510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</a:pPr>
            <a:r>
              <a:rPr lang="ru-RU" sz="2800" b="1" i="0" u="none" strike="noStrike" cap="none" dirty="0">
                <a:solidFill>
                  <a:srgbClr val="F37420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Что не будем разбирать: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Технические вопросы.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endParaRPr lang="ru-RU" sz="2800" i="0" u="none" strike="noStrike" cap="none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</a:pPr>
            <a:r>
              <a:rPr lang="ru-RU" sz="2800" b="1" i="0" u="none" strike="noStrike" cap="none" dirty="0">
                <a:solidFill>
                  <a:srgbClr val="F37420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Что будем раз</a:t>
            </a:r>
            <a:r>
              <a:rPr lang="ru-RU" sz="2800" b="1" dirty="0">
                <a:solidFill>
                  <a:srgbClr val="F37420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бирать: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Вопросы поведенческого характера;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Понимание процесса в командах;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Понимание методологий и инструментов.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endParaRPr lang="ru-RU" sz="2800" i="0" u="none" strike="noStrike" cap="none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</a:pPr>
            <a:r>
              <a:rPr lang="ru-RU" sz="2800" b="1" dirty="0">
                <a:solidFill>
                  <a:srgbClr val="F37420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Формат: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Выбираем человека </a:t>
            </a:r>
            <a:r>
              <a:rPr lang="ru-RU" sz="24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который_ая</a:t>
            </a: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 будет отвечать на вопрос;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Разбираем ответ;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Двигаемся дальше.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endParaRPr lang="ru-RU" sz="2800" b="1" i="0" u="none" strike="noStrike" cap="none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3902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Вопрос 1</a:t>
            </a:r>
            <a:endParaRPr sz="5600" b="1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5F567-FCCA-00F2-A5A2-0B3CD80D14C7}"/>
              </a:ext>
            </a:extLst>
          </p:cNvPr>
          <p:cNvSpPr txBox="1"/>
          <p:nvPr/>
        </p:nvSpPr>
        <p:spPr>
          <a:xfrm>
            <a:off x="936000" y="3680666"/>
            <a:ext cx="151748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ru-RU" sz="40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Какие фреймворки/практики управления проектами вы знаете? Расскажите более детально об одном из них.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4508AA-43B0-E943-EB41-D772630A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3265" y="6297521"/>
            <a:ext cx="54356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94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Вопрос </a:t>
            </a:r>
            <a:r>
              <a:rPr lang="en-US" sz="5600" b="1" i="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2</a:t>
            </a:r>
            <a:endParaRPr sz="5600" b="1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5F567-FCCA-00F2-A5A2-0B3CD80D14C7}"/>
              </a:ext>
            </a:extLst>
          </p:cNvPr>
          <p:cNvSpPr txBox="1"/>
          <p:nvPr/>
        </p:nvSpPr>
        <p:spPr>
          <a:xfrm>
            <a:off x="936000" y="3680666"/>
            <a:ext cx="151748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ru-RU" sz="40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Что в вашем понимании есть </a:t>
            </a:r>
            <a:r>
              <a:rPr lang="ru-RU" sz="40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Agile</a:t>
            </a:r>
            <a:r>
              <a:rPr lang="ru-RU" sz="40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? Какие</a:t>
            </a:r>
            <a:r>
              <a:rPr lang="en-US" sz="40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40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ценности </a:t>
            </a:r>
            <a:r>
              <a:rPr lang="ru-RU" sz="40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Agile</a:t>
            </a:r>
            <a:r>
              <a:rPr lang="ru-RU" sz="40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вы считаете наиболее</a:t>
            </a:r>
            <a:r>
              <a:rPr lang="en-US" sz="40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40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важными и почему?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4508AA-43B0-E943-EB41-D772630A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3265" y="6297521"/>
            <a:ext cx="54356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38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Вопрос </a:t>
            </a:r>
            <a:r>
              <a:rPr lang="en-US" sz="5600" b="1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3</a:t>
            </a:r>
            <a:endParaRPr sz="5600" b="1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5F567-FCCA-00F2-A5A2-0B3CD80D14C7}"/>
              </a:ext>
            </a:extLst>
          </p:cNvPr>
          <p:cNvSpPr txBox="1"/>
          <p:nvPr/>
        </p:nvSpPr>
        <p:spPr>
          <a:xfrm>
            <a:off x="936000" y="3680666"/>
            <a:ext cx="151748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ru-RU" sz="40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Какие способы оценки вы знаете? В чем</a:t>
            </a:r>
            <a:r>
              <a:rPr lang="en-US" sz="40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40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отличия? Достоинства/недостатки?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4508AA-43B0-E943-EB41-D772630A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3265" y="6297521"/>
            <a:ext cx="54356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97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Вопрос </a:t>
            </a:r>
            <a:r>
              <a:rPr lang="en-US" sz="5600" b="1" i="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4</a:t>
            </a:r>
            <a:endParaRPr sz="5600" b="1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5F567-FCCA-00F2-A5A2-0B3CD80D14C7}"/>
              </a:ext>
            </a:extLst>
          </p:cNvPr>
          <p:cNvSpPr txBox="1"/>
          <p:nvPr/>
        </p:nvSpPr>
        <p:spPr>
          <a:xfrm>
            <a:off x="936000" y="2634536"/>
            <a:ext cx="1353111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ru-RU" sz="40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Команда обсуждает требования к</a:t>
            </a:r>
            <a:r>
              <a:rPr lang="en-US" sz="40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40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разработке новой фичи. Возникло</a:t>
            </a:r>
            <a:r>
              <a:rPr lang="en-US" sz="40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40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обсуждение какого цвета должна быть</a:t>
            </a:r>
            <a:r>
              <a:rPr lang="en-US" sz="40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40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кнопка на новой форме? Команда не</a:t>
            </a:r>
            <a:r>
              <a:rPr lang="en-US" sz="40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40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может выбрать одно из решений, часть</a:t>
            </a:r>
            <a:r>
              <a:rPr lang="en-US" sz="40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40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считает что она должна быть синей, часть</a:t>
            </a:r>
            <a:r>
              <a:rPr lang="en-US" sz="40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40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- зеленой. Ваши действия?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4508AA-43B0-E943-EB41-D772630A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3265" y="6297521"/>
            <a:ext cx="54356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13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Вопрос </a:t>
            </a:r>
            <a:r>
              <a:rPr lang="en-US" sz="5600" b="1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5</a:t>
            </a:r>
            <a:endParaRPr sz="5600" b="1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5F567-FCCA-00F2-A5A2-0B3CD80D14C7}"/>
              </a:ext>
            </a:extLst>
          </p:cNvPr>
          <p:cNvSpPr txBox="1"/>
          <p:nvPr/>
        </p:nvSpPr>
        <p:spPr>
          <a:xfrm>
            <a:off x="1741543" y="3942427"/>
            <a:ext cx="975377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tx1"/>
                </a:solidFill>
                <a:latin typeface="Roboto" panose="02000000000000000000" pitchFamily="2" charset="0"/>
              </a:rPr>
              <a:t>Расскажите о том, как что для вас является хорошо поставленной юзер </a:t>
            </a:r>
            <a:r>
              <a:rPr lang="ru-RU" sz="4000" dirty="0" err="1">
                <a:solidFill>
                  <a:schemeClr val="tx1"/>
                </a:solidFill>
                <a:latin typeface="Roboto" panose="02000000000000000000" pitchFamily="2" charset="0"/>
              </a:rPr>
              <a:t>сторей</a:t>
            </a:r>
            <a:r>
              <a:rPr lang="ru-RU" sz="4000" dirty="0">
                <a:solidFill>
                  <a:schemeClr val="tx1"/>
                </a:solidFill>
                <a:latin typeface="Roboto" panose="02000000000000000000" pitchFamily="2" charset="0"/>
              </a:rPr>
              <a:t> или задачей к разработке? Какие вещи должны быть учтены?</a:t>
            </a:r>
            <a:endParaRPr lang="ru-RU" sz="400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4508AA-43B0-E943-EB41-D772630A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3265" y="6297521"/>
            <a:ext cx="54356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9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Вопрос 6</a:t>
            </a:r>
            <a:endParaRPr sz="5600" b="1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5F567-FCCA-00F2-A5A2-0B3CD80D14C7}"/>
              </a:ext>
            </a:extLst>
          </p:cNvPr>
          <p:cNvSpPr txBox="1"/>
          <p:nvPr/>
        </p:nvSpPr>
        <p:spPr>
          <a:xfrm>
            <a:off x="2079000" y="4174004"/>
            <a:ext cx="947074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ru-RU" sz="40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Расскажите о проблеме, которую вы решили вне программирования. Как вы решали эту проблему?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4508AA-43B0-E943-EB41-D772630A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3265" y="6297521"/>
            <a:ext cx="54356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5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Вопрос 7</a:t>
            </a:r>
            <a:endParaRPr sz="5600" b="1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5F567-FCCA-00F2-A5A2-0B3CD80D14C7}"/>
              </a:ext>
            </a:extLst>
          </p:cNvPr>
          <p:cNvSpPr txBox="1"/>
          <p:nvPr/>
        </p:nvSpPr>
        <p:spPr>
          <a:xfrm>
            <a:off x="2079000" y="4174004"/>
            <a:ext cx="102545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ru-RU" sz="40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Расскажите как вы представляете для себя идеальную работу в команде? Какие вещи для вас важны?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4508AA-43B0-E943-EB41-D772630A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3265" y="6297521"/>
            <a:ext cx="54356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25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Вопрос 8</a:t>
            </a:r>
            <a:endParaRPr sz="5600" b="1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5F567-FCCA-00F2-A5A2-0B3CD80D14C7}"/>
              </a:ext>
            </a:extLst>
          </p:cNvPr>
          <p:cNvSpPr txBox="1"/>
          <p:nvPr/>
        </p:nvSpPr>
        <p:spPr>
          <a:xfrm>
            <a:off x="2079000" y="4174004"/>
            <a:ext cx="102545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ru-RU" sz="40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Расскажите о задаче которую вы решали, и как вы доносили требования и статус этой задачи вашему руководителю.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4508AA-43B0-E943-EB41-D772630A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3265" y="6297521"/>
            <a:ext cx="54356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9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Вопрос 9</a:t>
            </a:r>
            <a:endParaRPr sz="5600" b="1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5F567-FCCA-00F2-A5A2-0B3CD80D14C7}"/>
              </a:ext>
            </a:extLst>
          </p:cNvPr>
          <p:cNvSpPr txBox="1"/>
          <p:nvPr/>
        </p:nvSpPr>
        <p:spPr>
          <a:xfrm>
            <a:off x="1991914" y="3564404"/>
            <a:ext cx="945985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ru-RU" sz="40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Представьте, что не можете решить проблему, связанную с программированием поскольку вы не понимаете требований к задаче. Что сделаете, чтобы найти решение?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4508AA-43B0-E943-EB41-D772630A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3265" y="6297521"/>
            <a:ext cx="54356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03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/>
        </p:nvSpPr>
        <p:spPr>
          <a:xfrm>
            <a:off x="1542196" y="1684324"/>
            <a:ext cx="4204651" cy="3785652"/>
          </a:xfrm>
          <a:prstGeom prst="rect">
            <a:avLst/>
          </a:prstGeom>
          <a:noFill/>
          <a:ln>
            <a:noFill/>
          </a:ln>
          <a:effectLst>
            <a:outerShdw dist="292100" dir="2700000" algn="tl" rotWithShape="0">
              <a:schemeClr val="accent4">
                <a:alpha val="4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4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8" name="Google Shape;78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3"/>
          <p:cNvCxnSpPr/>
          <p:nvPr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Вопрос 10</a:t>
            </a:r>
            <a:endParaRPr sz="5600" b="1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5F567-FCCA-00F2-A5A2-0B3CD80D14C7}"/>
              </a:ext>
            </a:extLst>
          </p:cNvPr>
          <p:cNvSpPr txBox="1"/>
          <p:nvPr/>
        </p:nvSpPr>
        <p:spPr>
          <a:xfrm>
            <a:off x="1991914" y="3564404"/>
            <a:ext cx="945985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ru-RU" sz="40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Опишите жизненный цикл разработки— как вы его себе представляете? Опишите идеальную практику для вас.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4508AA-43B0-E943-EB41-D772630A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3265" y="6297521"/>
            <a:ext cx="54356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89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97b990a13c_4_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197b990a13c_4_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197b990a13c_4_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1409700"/>
            <a:ext cx="8096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197b990a13c_4_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197b990a13c_4_5"/>
          <p:cNvSpPr/>
          <p:nvPr/>
        </p:nvSpPr>
        <p:spPr>
          <a:xfrm>
            <a:off x="954000" y="972000"/>
            <a:ext cx="120756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ВАЖНО: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0F9C5-3150-820D-11AA-65EFD19109B8}"/>
              </a:ext>
            </a:extLst>
          </p:cNvPr>
          <p:cNvSpPr txBox="1"/>
          <p:nvPr/>
        </p:nvSpPr>
        <p:spPr>
          <a:xfrm>
            <a:off x="953999" y="2489700"/>
            <a:ext cx="4837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Что стоит делать во время собеседования</a:t>
            </a:r>
            <a:endParaRPr lang="en-US" sz="28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F10EB-6C11-637E-4398-6D1A4EF93086}"/>
              </a:ext>
            </a:extLst>
          </p:cNvPr>
          <p:cNvSpPr txBox="1"/>
          <p:nvPr/>
        </p:nvSpPr>
        <p:spPr>
          <a:xfrm>
            <a:off x="953998" y="4115663"/>
            <a:ext cx="68292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Знайте куда вы идете </a:t>
            </a:r>
            <a:r>
              <a:rPr lang="ru-RU" sz="28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собеседоваться</a:t>
            </a:r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Wingdings" panose="05000000000000000000" pitchFamily="2" charset="2"/>
              </a:rPr>
              <a:t>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Wingdings" panose="05000000000000000000" pitchFamily="2" charset="2"/>
              </a:rPr>
              <a:t>Постарайтесь понять, что ищет работодатель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Wingdings" panose="05000000000000000000" pitchFamily="2" charset="2"/>
              </a:rPr>
              <a:t>Будьте вежливыми, но четкими в своих ответах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Wingdings" panose="05000000000000000000" pitchFamily="2" charset="2"/>
              </a:rPr>
              <a:t>Делайте паузы, не торопитесь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Wingdings" panose="05000000000000000000" pitchFamily="2" charset="2"/>
              </a:rPr>
              <a:t>Задавайте вопросы, особенно в конце – особенно по дальнейшим шагам и процессу найма.</a:t>
            </a:r>
            <a:endParaRPr lang="ru-RU" sz="28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08CBF-6B4F-15E6-35CF-13DCA98CAB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1383" y="2640436"/>
            <a:ext cx="4918819" cy="667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03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/>
        </p:nvSpPr>
        <p:spPr>
          <a:xfrm>
            <a:off x="1542196" y="1684324"/>
            <a:ext cx="4204651" cy="3785652"/>
          </a:xfrm>
          <a:prstGeom prst="rect">
            <a:avLst/>
          </a:prstGeom>
          <a:noFill/>
          <a:ln>
            <a:noFill/>
          </a:ln>
          <a:effectLst>
            <a:outerShdw dist="292100" dir="2700000" algn="tl" rotWithShape="0">
              <a:schemeClr val="accent4">
                <a:alpha val="4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4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8" name="Google Shape;78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3"/>
          <p:cNvCxnSpPr/>
          <p:nvPr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Ретроспектива</a:t>
            </a: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571825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1429156" y="1394756"/>
            <a:ext cx="13491411" cy="7604865"/>
          </a:xfrm>
          <a:prstGeom prst="roundRect">
            <a:avLst>
              <a:gd name="adj" fmla="val 3588"/>
            </a:avLst>
          </a:prstGeom>
          <a:solidFill>
            <a:srgbClr val="FFFFFF"/>
          </a:solidFill>
          <a:ln>
            <a:noFill/>
          </a:ln>
          <a:effectLst>
            <a:outerShdw blurRad="723900" dist="38100" dir="2700000" algn="tl" rotWithShape="0">
              <a:srgbClr val="000000">
                <a:alpha val="1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2600249" y="2814375"/>
            <a:ext cx="11099709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Ретроспектива - 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2246051" y="3083236"/>
            <a:ext cx="11951212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sz="3000" b="0" i="0" u="none" strike="noStrike" cap="smal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2600249" y="3889431"/>
            <a:ext cx="11783408" cy="360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0" i="0" dirty="0"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это активность, которую </a:t>
            </a:r>
            <a:r>
              <a:rPr lang="ru-RU" sz="3200" b="0" i="0" dirty="0" err="1"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agile</a:t>
            </a:r>
            <a:r>
              <a:rPr lang="ru-RU" sz="3200" b="0" i="0" dirty="0"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-команда проводит для того, чтобы </a:t>
            </a:r>
            <a:r>
              <a:rPr lang="ru-RU" sz="3200" b="1" i="0" dirty="0">
                <a:solidFill>
                  <a:srgbClr val="F37420"/>
                </a:solidFill>
                <a:effectLst/>
                <a:latin typeface="Inter" panose="020B0604020202020204" charset="0"/>
                <a:ea typeface="Inter" panose="020B0604020202020204" charset="0"/>
              </a:rPr>
              <a:t>решать свои проблемы.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0" i="0" dirty="0"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Это регулярная встреча, на которой команда обсуждает свой рабочий процесс и что-то в нем меняет.</a:t>
            </a:r>
            <a:endParaRPr lang="ru-RU" sz="2400" b="0" i="0" u="none" strike="noStrike" cap="none" dirty="0">
              <a:solidFill>
                <a:srgbClr val="000000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grpSp>
        <p:nvGrpSpPr>
          <p:cNvPr id="175" name="Google Shape;175;p22"/>
          <p:cNvGrpSpPr/>
          <p:nvPr/>
        </p:nvGrpSpPr>
        <p:grpSpPr>
          <a:xfrm>
            <a:off x="6801930" y="1083225"/>
            <a:ext cx="2916120" cy="579298"/>
            <a:chOff x="6556450" y="1100561"/>
            <a:chExt cx="2916120" cy="579298"/>
          </a:xfrm>
        </p:grpSpPr>
        <p:sp>
          <p:nvSpPr>
            <p:cNvPr id="176" name="Google Shape;176;p22"/>
            <p:cNvSpPr/>
            <p:nvPr/>
          </p:nvSpPr>
          <p:spPr>
            <a:xfrm>
              <a:off x="6556450" y="1156485"/>
              <a:ext cx="2839453" cy="523374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6633070" y="1100561"/>
              <a:ext cx="28395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99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ПОЛЕЗНО ЗНАТЬ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8" name="Google Shape;178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907758" y="656369"/>
            <a:ext cx="1257300" cy="1247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6824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7998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0"/>
          <p:cNvSpPr/>
          <p:nvPr/>
        </p:nvSpPr>
        <p:spPr>
          <a:xfrm>
            <a:off x="627298" y="381585"/>
            <a:ext cx="17126130" cy="9523828"/>
          </a:xfrm>
          <a:prstGeom prst="roundRect">
            <a:avLst>
              <a:gd name="adj" fmla="val 3588"/>
            </a:avLst>
          </a:prstGeom>
          <a:solidFill>
            <a:schemeClr val="lt1"/>
          </a:solidFill>
          <a:ln>
            <a:noFill/>
          </a:ln>
          <a:effectLst>
            <a:outerShdw blurRad="381000" dist="1270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1470572" y="3150669"/>
            <a:ext cx="15077528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Да, вы </a:t>
            </a:r>
            <a:r>
              <a:rPr lang="ru-RU" sz="3000" b="0" i="0" u="none" strike="noStrike" cap="none" dirty="0" err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специалист_ка</a:t>
            </a:r>
            <a:r>
              <a:rPr lang="ru-RU" sz="30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. Ваша ключевая задача – </a:t>
            </a:r>
            <a:r>
              <a:rPr lang="ru-RU" sz="30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решение конкретных задач</a:t>
            </a:r>
            <a:r>
              <a:rPr lang="ru-RU" sz="30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. Однако, </a:t>
            </a:r>
            <a:r>
              <a:rPr lang="ru-RU" sz="30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держите взгляд шире.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70222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754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7998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0"/>
          <p:cNvSpPr/>
          <p:nvPr/>
        </p:nvSpPr>
        <p:spPr>
          <a:xfrm>
            <a:off x="627298" y="381585"/>
            <a:ext cx="17126130" cy="9523828"/>
          </a:xfrm>
          <a:prstGeom prst="roundRect">
            <a:avLst>
              <a:gd name="adj" fmla="val 3588"/>
            </a:avLst>
          </a:prstGeom>
          <a:solidFill>
            <a:schemeClr val="lt1"/>
          </a:solidFill>
          <a:ln>
            <a:noFill/>
          </a:ln>
          <a:effectLst>
            <a:outerShdw blurRad="381000" dist="1270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1470572" y="3150669"/>
            <a:ext cx="15077528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Да, вы </a:t>
            </a:r>
            <a:r>
              <a:rPr lang="ru-RU" sz="3000" i="0" u="none" strike="noStrike" cap="none" dirty="0" err="1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специалист_ка</a:t>
            </a:r>
            <a:r>
              <a:rPr lang="ru-RU" sz="300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. Ваша ключевая задача – решение конкретных задач. Однако, держите взгляд шире.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Умейте ставить себя в позицию </a:t>
            </a:r>
            <a:r>
              <a:rPr lang="ru-RU" sz="3000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другого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специалиста. Даже если вы не решаете его/ее задачи, как минимум вам будет проще понять </a:t>
            </a:r>
            <a:r>
              <a:rPr lang="ru-RU" sz="3000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что он/она делают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и позволит вам лучше формулировать </a:t>
            </a:r>
            <a:r>
              <a:rPr lang="ru-RU" sz="3000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ваш запрос 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для получения помощи от вашего коллеги.</a:t>
            </a:r>
            <a:endParaRPr lang="ru-RU" sz="3000" b="1" i="0" u="none" strike="noStrike" cap="none" dirty="0">
              <a:solidFill>
                <a:srgbClr val="F4841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70222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1349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7998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0"/>
          <p:cNvSpPr/>
          <p:nvPr/>
        </p:nvSpPr>
        <p:spPr>
          <a:xfrm>
            <a:off x="627298" y="381585"/>
            <a:ext cx="17126130" cy="9523828"/>
          </a:xfrm>
          <a:prstGeom prst="roundRect">
            <a:avLst>
              <a:gd name="adj" fmla="val 3588"/>
            </a:avLst>
          </a:prstGeom>
          <a:solidFill>
            <a:schemeClr val="lt1"/>
          </a:solidFill>
          <a:ln>
            <a:noFill/>
          </a:ln>
          <a:effectLst>
            <a:outerShdw blurRad="381000" dist="1270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1470572" y="3150669"/>
            <a:ext cx="15077528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Да, вы </a:t>
            </a:r>
            <a:r>
              <a:rPr lang="ru-RU" sz="3000" i="0" u="none" strike="noStrike" cap="none" dirty="0" err="1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специалист_ка</a:t>
            </a:r>
            <a:r>
              <a:rPr lang="ru-RU" sz="300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. Ваша ключевая задача – решение конкретных задач. Однако, держите взгляд шире.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Умейте ставить себя в позицию другого специалиста. Даже если вы не решаете его/ее задачи, как минимум вам будет проще понять что он/она делают и позволит вам лучше формулировать ваш запрос для получения помощи от вашего коллеги.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Будьте в курсе </a:t>
            </a:r>
            <a:r>
              <a:rPr lang="ru-RU" sz="3000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текущих трендов и технологий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, для новостей на русском языке очень рекомендую </a:t>
            </a:r>
            <a:r>
              <a:rPr lang="ru-RU" sz="3000" dirty="0" err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Хабр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endParaRPr lang="ru-RU" sz="3000" i="0" u="none" strike="noStrike" cap="none" dirty="0">
              <a:solidFill>
                <a:srgbClr val="F4841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70222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1111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7998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0"/>
          <p:cNvSpPr/>
          <p:nvPr/>
        </p:nvSpPr>
        <p:spPr>
          <a:xfrm>
            <a:off x="627298" y="381585"/>
            <a:ext cx="17126130" cy="9523828"/>
          </a:xfrm>
          <a:prstGeom prst="roundRect">
            <a:avLst>
              <a:gd name="adj" fmla="val 3588"/>
            </a:avLst>
          </a:prstGeom>
          <a:solidFill>
            <a:schemeClr val="lt1"/>
          </a:solidFill>
          <a:ln>
            <a:noFill/>
          </a:ln>
          <a:effectLst>
            <a:outerShdw blurRad="381000" dist="1270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1470572" y="3150669"/>
            <a:ext cx="15077528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Да, вы </a:t>
            </a:r>
            <a:r>
              <a:rPr lang="ru-RU" sz="3000" i="0" u="none" strike="noStrike" cap="none" dirty="0" err="1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специалист_ка</a:t>
            </a:r>
            <a:r>
              <a:rPr lang="ru-RU" sz="300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. Ваша ключевая задача – решение конкретных задач. Однако, держите взгляд шире.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Умейте ставить себя в позицию другого специалиста. Даже если вы не решаете его/ее задачи, как минимум вам будет проще понять что он/она делают и позволит вам лучше формулировать ваш запрос для получения помощи от вашего коллеги.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Будьте в курсе текущих трендов и технологий, для новостей на русском языке очень рекомендую </a:t>
            </a:r>
            <a:r>
              <a:rPr lang="ru-RU" sz="3000" dirty="0" err="1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Хабр</a:t>
            </a:r>
            <a:r>
              <a:rPr lang="ru-RU" sz="30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Никогда не теряйте энтузиазм, он вам понадобится 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Inter"/>
                <a:sym typeface="Wingdings" panose="05000000000000000000" pitchFamily="2" charset="2"/>
              </a:rPr>
              <a:t></a:t>
            </a:r>
            <a:endParaRPr lang="ru-RU" sz="3000" i="0" u="none" strike="noStrike" cap="none" dirty="0">
              <a:solidFill>
                <a:srgbClr val="F4841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70222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4992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Вася начинает работу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72907-ED47-02C8-BA03-FCF6E8107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00" y="3778600"/>
            <a:ext cx="5288106" cy="3529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F6307-4CE3-87D2-54A0-A6682D1295E7}"/>
              </a:ext>
            </a:extLst>
          </p:cNvPr>
          <p:cNvSpPr txBox="1"/>
          <p:nvPr/>
        </p:nvSpPr>
        <p:spPr>
          <a:xfrm>
            <a:off x="2676453" y="7543682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B88FCB-CF4D-86F0-8122-1061288FE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6773" y="1734044"/>
            <a:ext cx="6102025" cy="6102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BA5382-4014-61E5-3B92-5F852AE79322}"/>
              </a:ext>
            </a:extLst>
          </p:cNvPr>
          <p:cNvSpPr txBox="1"/>
          <p:nvPr/>
        </p:nvSpPr>
        <p:spPr>
          <a:xfrm>
            <a:off x="6174138" y="8738014"/>
            <a:ext cx="5532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Менеджер </a:t>
            </a:r>
          </a:p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продукта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0C3EC-2AC0-36AF-1AC6-66F3421FA64A}"/>
              </a:ext>
            </a:extLst>
          </p:cNvPr>
          <p:cNvSpPr txBox="1"/>
          <p:nvPr/>
        </p:nvSpPr>
        <p:spPr>
          <a:xfrm>
            <a:off x="11887044" y="3124771"/>
            <a:ext cx="42614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Вася, отличная работа!</a:t>
            </a:r>
          </a:p>
          <a:p>
            <a:pPr algn="ctr"/>
            <a:endParaRPr lang="ru-RU" sz="20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algn="ctr"/>
            <a:r>
              <a:rPr lang="ru-RU" sz="20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Наше приложение - бомба! </a:t>
            </a:r>
          </a:p>
          <a:p>
            <a:pPr algn="ctr"/>
            <a:r>
              <a:rPr lang="ru-RU" sz="20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Юзеры очень довольны! </a:t>
            </a:r>
          </a:p>
          <a:p>
            <a:pPr algn="ctr"/>
            <a:endParaRPr lang="ru-RU" sz="20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algn="ctr"/>
            <a:r>
              <a:rPr lang="ru-RU" sz="20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Самое время запустить что-то новое и достичь новые цели нашей компании!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26F16-AD2E-454E-9C5D-0D1C1B2454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148" y="4478364"/>
            <a:ext cx="4368507" cy="436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33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О компании Васи</a:t>
            </a:r>
            <a:endParaRPr lang="ru-RU"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74;p22">
            <a:extLst>
              <a:ext uri="{FF2B5EF4-FFF2-40B4-BE49-F238E27FC236}">
                <a16:creationId xmlns:a16="http://schemas.microsoft.com/office/drawing/2014/main" id="{E033B876-33F2-1EA3-25A5-6A4243B3CEF1}"/>
              </a:ext>
            </a:extLst>
          </p:cNvPr>
          <p:cNvSpPr txBox="1"/>
          <p:nvPr/>
        </p:nvSpPr>
        <p:spPr>
          <a:xfrm>
            <a:off x="5592348" y="3745901"/>
            <a:ext cx="6380481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Вася работает в компании</a:t>
            </a:r>
            <a:endParaRPr lang="en-US" sz="24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“Best Media Holding Ever”.</a:t>
            </a:r>
            <a:endParaRPr lang="ru-RU" sz="24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i="0" u="none" strike="noStrike" cap="none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Это онлайн-медиа-компания, с базой пользователей более 1 500 000 000 (да, это более миллиарда!) и представлена во всех </a:t>
            </a:r>
            <a:r>
              <a:rPr lang="ru-RU" sz="24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популярных социальных платформах</a:t>
            </a: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мира, включая </a:t>
            </a:r>
            <a:r>
              <a:rPr lang="ru-RU" sz="240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YouTube</a:t>
            </a: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ru-RU" sz="240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Facebook</a:t>
            </a: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ru-RU" sz="240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Instagram</a:t>
            </a: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ru-RU" sz="240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Snap</a:t>
            </a: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ru-RU" sz="240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Pinterest</a:t>
            </a: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и </a:t>
            </a:r>
            <a:r>
              <a:rPr lang="ru-RU" sz="240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TikTok</a:t>
            </a: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AE4B93-DC58-9D39-8DA6-7E76440CD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50" y="3936634"/>
            <a:ext cx="3795466" cy="2533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FA0F14-D212-D179-A2E4-5A8DDCA62B55}"/>
              </a:ext>
            </a:extLst>
          </p:cNvPr>
          <p:cNvSpPr txBox="1"/>
          <p:nvPr/>
        </p:nvSpPr>
        <p:spPr>
          <a:xfrm>
            <a:off x="2026983" y="6689272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0C63B-8039-C096-C6B0-133945CEB2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91" t="-2220" r="22644" b="2220"/>
          <a:stretch/>
        </p:blipFill>
        <p:spPr>
          <a:xfrm>
            <a:off x="12966963" y="3582799"/>
            <a:ext cx="4788204" cy="431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84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50408" y="755565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Текущий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проект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73FE947-EF58-8FAF-B628-22E500AB61DA}"/>
              </a:ext>
            </a:extLst>
          </p:cNvPr>
          <p:cNvSpPr/>
          <p:nvPr/>
        </p:nvSpPr>
        <p:spPr>
          <a:xfrm>
            <a:off x="950408" y="2376742"/>
            <a:ext cx="6647821" cy="952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Название сценария: </a:t>
            </a:r>
            <a:endParaRPr lang="en-US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Добавление товара в корзину  </a:t>
            </a:r>
            <a:endParaRPr lang="ru-RU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30A26F-F592-4FBB-C939-AFACBE2B4418}"/>
              </a:ext>
            </a:extLst>
          </p:cNvPr>
          <p:cNvSpPr/>
          <p:nvPr/>
        </p:nvSpPr>
        <p:spPr>
          <a:xfrm>
            <a:off x="5814070" y="1203102"/>
            <a:ext cx="6647821" cy="14251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Миссия: </a:t>
            </a:r>
            <a:endParaRPr lang="en-US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Хотим предоставлять разнообразный и привлекательный цифровой контент аудитории по всему миру. </a:t>
            </a:r>
          </a:p>
        </p:txBody>
      </p:sp>
      <p:sp>
        <p:nvSpPr>
          <p:cNvPr id="13" name="Google Shape;233;p25">
            <a:extLst>
              <a:ext uri="{FF2B5EF4-FFF2-40B4-BE49-F238E27FC236}">
                <a16:creationId xmlns:a16="http://schemas.microsoft.com/office/drawing/2014/main" id="{EFB16176-94C9-08FD-07BA-7F2072311289}"/>
              </a:ext>
            </a:extLst>
          </p:cNvPr>
          <p:cNvSpPr/>
          <p:nvPr/>
        </p:nvSpPr>
        <p:spPr>
          <a:xfrm>
            <a:off x="7343469" y="3290969"/>
            <a:ext cx="3589022" cy="1211771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Направление 2:</a:t>
            </a:r>
          </a:p>
          <a:p>
            <a:endParaRPr lang="ru-RU" sz="18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Вовлечение аудитории и последующая аналитика</a:t>
            </a:r>
            <a:endParaRPr sz="18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9" name="Google Shape;233;p25">
            <a:extLst>
              <a:ext uri="{FF2B5EF4-FFF2-40B4-BE49-F238E27FC236}">
                <a16:creationId xmlns:a16="http://schemas.microsoft.com/office/drawing/2014/main" id="{D0F31DDD-98A5-66F5-6D42-7BBFD090DFE0}"/>
              </a:ext>
            </a:extLst>
          </p:cNvPr>
          <p:cNvSpPr/>
          <p:nvPr/>
        </p:nvSpPr>
        <p:spPr>
          <a:xfrm>
            <a:off x="3002327" y="5083395"/>
            <a:ext cx="3589020" cy="282686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Задача: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Приобрести 2 дополнительные цифровые медиа-компании или активы в течение следующих 18 месяцев, чтобы увеличить долю рынка.</a:t>
            </a:r>
            <a:endParaRPr sz="1600" i="0" u="none" strike="noStrike" cap="none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17" name="Google Shape;233;p25">
            <a:extLst>
              <a:ext uri="{FF2B5EF4-FFF2-40B4-BE49-F238E27FC236}">
                <a16:creationId xmlns:a16="http://schemas.microsoft.com/office/drawing/2014/main" id="{E198A5C8-78C4-B370-C3EF-D5514E529C5D}"/>
              </a:ext>
            </a:extLst>
          </p:cNvPr>
          <p:cNvSpPr/>
          <p:nvPr/>
        </p:nvSpPr>
        <p:spPr>
          <a:xfrm>
            <a:off x="11684611" y="5083394"/>
            <a:ext cx="3589015" cy="2155606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Задача: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Увеличить доход от электронной коммерции и услуг на основе подписки на 20% в течение следующих 24 месяцев.</a:t>
            </a:r>
            <a:endParaRPr sz="1600" i="0" u="none" strike="noStrike" cap="none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19" name="Google Shape;233;p25">
            <a:extLst>
              <a:ext uri="{FF2B5EF4-FFF2-40B4-BE49-F238E27FC236}">
                <a16:creationId xmlns:a16="http://schemas.microsoft.com/office/drawing/2014/main" id="{6244C16D-339C-132E-5AA8-2B13ABB9ED37}"/>
              </a:ext>
            </a:extLst>
          </p:cNvPr>
          <p:cNvSpPr/>
          <p:nvPr/>
        </p:nvSpPr>
        <p:spPr>
          <a:xfrm>
            <a:off x="7343469" y="5098368"/>
            <a:ext cx="3589020" cy="307680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Задача: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Увеличить вовлеченность онлайн-аудитории на 25% в течение следующих 12 месяцев за счет разработки и распространения релевантного и высококачественного контента.</a:t>
            </a:r>
            <a:endParaRPr lang="ru-RU" sz="1600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F04662-0921-94A9-A935-72C33803FE11}"/>
              </a:ext>
            </a:extLst>
          </p:cNvPr>
          <p:cNvCxnSpPr>
            <a:cxnSpLocks/>
          </p:cNvCxnSpPr>
          <p:nvPr/>
        </p:nvCxnSpPr>
        <p:spPr>
          <a:xfrm>
            <a:off x="6994120" y="5143500"/>
            <a:ext cx="0" cy="514350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95ACEA-8A85-F942-9302-6C97A3754D65}"/>
              </a:ext>
            </a:extLst>
          </p:cNvPr>
          <p:cNvCxnSpPr>
            <a:cxnSpLocks/>
          </p:cNvCxnSpPr>
          <p:nvPr/>
        </p:nvCxnSpPr>
        <p:spPr>
          <a:xfrm>
            <a:off x="11346148" y="5143500"/>
            <a:ext cx="0" cy="514350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68DF692-3910-8182-2144-32BB4ED2EC2D}"/>
              </a:ext>
            </a:extLst>
          </p:cNvPr>
          <p:cNvCxnSpPr>
            <a:cxnSpLocks/>
          </p:cNvCxnSpPr>
          <p:nvPr/>
        </p:nvCxnSpPr>
        <p:spPr>
          <a:xfrm>
            <a:off x="15493961" y="5143500"/>
            <a:ext cx="0" cy="514350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33;p25">
            <a:extLst>
              <a:ext uri="{FF2B5EF4-FFF2-40B4-BE49-F238E27FC236}">
                <a16:creationId xmlns:a16="http://schemas.microsoft.com/office/drawing/2014/main" id="{5AE5EEF5-9C56-0F5C-187C-C861FB689806}"/>
              </a:ext>
            </a:extLst>
          </p:cNvPr>
          <p:cNvSpPr/>
          <p:nvPr/>
        </p:nvSpPr>
        <p:spPr>
          <a:xfrm>
            <a:off x="3002327" y="3290969"/>
            <a:ext cx="3589022" cy="1211771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Направление 1:</a:t>
            </a:r>
          </a:p>
          <a:p>
            <a:endParaRPr lang="ru-RU" sz="18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Создание контента и его дистрибуция</a:t>
            </a:r>
            <a:endParaRPr sz="18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" name="Google Shape;233;p25">
            <a:extLst>
              <a:ext uri="{FF2B5EF4-FFF2-40B4-BE49-F238E27FC236}">
                <a16:creationId xmlns:a16="http://schemas.microsoft.com/office/drawing/2014/main" id="{7317D130-298B-1010-1DAA-BFBF539802D0}"/>
              </a:ext>
            </a:extLst>
          </p:cNvPr>
          <p:cNvSpPr/>
          <p:nvPr/>
        </p:nvSpPr>
        <p:spPr>
          <a:xfrm>
            <a:off x="11684611" y="3290969"/>
            <a:ext cx="3589022" cy="1211771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Направление 3:</a:t>
            </a:r>
          </a:p>
          <a:p>
            <a:endParaRPr lang="ru-RU" sz="18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Электронная коммерция и услуги на основе подписки</a:t>
            </a:r>
            <a:endParaRPr sz="18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6CC4CC-2DE6-9479-CCD3-28D5DF3A0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13406">
            <a:off x="9581261" y="7544162"/>
            <a:ext cx="2068409" cy="206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70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50408" y="755565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Новый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проект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73FE947-EF58-8FAF-B628-22E500AB61DA}"/>
              </a:ext>
            </a:extLst>
          </p:cNvPr>
          <p:cNvSpPr/>
          <p:nvPr/>
        </p:nvSpPr>
        <p:spPr>
          <a:xfrm>
            <a:off x="950408" y="2376742"/>
            <a:ext cx="6647821" cy="952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Название сценария: </a:t>
            </a:r>
            <a:endParaRPr lang="en-US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Добавление товара в корзину  </a:t>
            </a:r>
            <a:endParaRPr lang="ru-RU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30A26F-F592-4FBB-C939-AFACBE2B4418}"/>
              </a:ext>
            </a:extLst>
          </p:cNvPr>
          <p:cNvSpPr/>
          <p:nvPr/>
        </p:nvSpPr>
        <p:spPr>
          <a:xfrm>
            <a:off x="5814070" y="1203102"/>
            <a:ext cx="6647821" cy="14251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Миссия: </a:t>
            </a:r>
            <a:endParaRPr lang="en-US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Хотим предоставлять разнообразный и привлекательный цифровой контент аудитории по всему миру. </a:t>
            </a:r>
          </a:p>
        </p:txBody>
      </p:sp>
      <p:sp>
        <p:nvSpPr>
          <p:cNvPr id="13" name="Google Shape;233;p25">
            <a:extLst>
              <a:ext uri="{FF2B5EF4-FFF2-40B4-BE49-F238E27FC236}">
                <a16:creationId xmlns:a16="http://schemas.microsoft.com/office/drawing/2014/main" id="{EFB16176-94C9-08FD-07BA-7F2072311289}"/>
              </a:ext>
            </a:extLst>
          </p:cNvPr>
          <p:cNvSpPr/>
          <p:nvPr/>
        </p:nvSpPr>
        <p:spPr>
          <a:xfrm>
            <a:off x="7343469" y="3290969"/>
            <a:ext cx="3589022" cy="1211771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Направление 2:</a:t>
            </a:r>
          </a:p>
          <a:p>
            <a:endParaRPr lang="ru-RU" sz="18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Вовлечение аудитории и последующая аналитика</a:t>
            </a:r>
            <a:endParaRPr sz="18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9" name="Google Shape;233;p25">
            <a:extLst>
              <a:ext uri="{FF2B5EF4-FFF2-40B4-BE49-F238E27FC236}">
                <a16:creationId xmlns:a16="http://schemas.microsoft.com/office/drawing/2014/main" id="{D0F31DDD-98A5-66F5-6D42-7BBFD090DFE0}"/>
              </a:ext>
            </a:extLst>
          </p:cNvPr>
          <p:cNvSpPr/>
          <p:nvPr/>
        </p:nvSpPr>
        <p:spPr>
          <a:xfrm>
            <a:off x="3002327" y="5083395"/>
            <a:ext cx="3589020" cy="282686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Задача: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Приобрести 2 дополнительные цифровые медиа-компании или активы в течение следующих 18 месяцев, чтобы увеличить долю рынка.</a:t>
            </a:r>
            <a:endParaRPr sz="1600" i="0" u="none" strike="noStrike" cap="none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17" name="Google Shape;233;p25">
            <a:extLst>
              <a:ext uri="{FF2B5EF4-FFF2-40B4-BE49-F238E27FC236}">
                <a16:creationId xmlns:a16="http://schemas.microsoft.com/office/drawing/2014/main" id="{E198A5C8-78C4-B370-C3EF-D5514E529C5D}"/>
              </a:ext>
            </a:extLst>
          </p:cNvPr>
          <p:cNvSpPr/>
          <p:nvPr/>
        </p:nvSpPr>
        <p:spPr>
          <a:xfrm>
            <a:off x="11684611" y="5083394"/>
            <a:ext cx="3589015" cy="2155606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374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Задача: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Увеличить доход от электронной коммерции и услуг на основе подписки на 20% в течение следующих 24 месяцев.</a:t>
            </a:r>
            <a:endParaRPr sz="1600" i="0" u="none" strike="noStrike" cap="none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19" name="Google Shape;233;p25">
            <a:extLst>
              <a:ext uri="{FF2B5EF4-FFF2-40B4-BE49-F238E27FC236}">
                <a16:creationId xmlns:a16="http://schemas.microsoft.com/office/drawing/2014/main" id="{6244C16D-339C-132E-5AA8-2B13ABB9ED37}"/>
              </a:ext>
            </a:extLst>
          </p:cNvPr>
          <p:cNvSpPr/>
          <p:nvPr/>
        </p:nvSpPr>
        <p:spPr>
          <a:xfrm>
            <a:off x="7343469" y="5098368"/>
            <a:ext cx="3589020" cy="307680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800" b="1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Задача:</a:t>
            </a:r>
          </a:p>
          <a:p>
            <a:endParaRPr lang="ru-RU" sz="1800" b="1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ru-RU" sz="1800" b="1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Увеличить вовлеченность онлайн-аудитории на 25% в течение следующих 12 месяцев за счет разработки и распространения релевантного и высококачественного </a:t>
            </a:r>
            <a:r>
              <a:rPr lang="ru-RU" sz="1800" b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контента.</a:t>
            </a:r>
            <a:endParaRPr lang="ru-RU" sz="1800" b="1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F04662-0921-94A9-A935-72C33803FE11}"/>
              </a:ext>
            </a:extLst>
          </p:cNvPr>
          <p:cNvCxnSpPr>
            <a:cxnSpLocks/>
          </p:cNvCxnSpPr>
          <p:nvPr/>
        </p:nvCxnSpPr>
        <p:spPr>
          <a:xfrm>
            <a:off x="6994120" y="5143500"/>
            <a:ext cx="0" cy="514350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95ACEA-8A85-F942-9302-6C97A3754D65}"/>
              </a:ext>
            </a:extLst>
          </p:cNvPr>
          <p:cNvCxnSpPr>
            <a:cxnSpLocks/>
          </p:cNvCxnSpPr>
          <p:nvPr/>
        </p:nvCxnSpPr>
        <p:spPr>
          <a:xfrm>
            <a:off x="11346148" y="5143500"/>
            <a:ext cx="0" cy="514350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68DF692-3910-8182-2144-32BB4ED2EC2D}"/>
              </a:ext>
            </a:extLst>
          </p:cNvPr>
          <p:cNvCxnSpPr>
            <a:cxnSpLocks/>
          </p:cNvCxnSpPr>
          <p:nvPr/>
        </p:nvCxnSpPr>
        <p:spPr>
          <a:xfrm>
            <a:off x="15493961" y="5143500"/>
            <a:ext cx="0" cy="514350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33;p25">
            <a:extLst>
              <a:ext uri="{FF2B5EF4-FFF2-40B4-BE49-F238E27FC236}">
                <a16:creationId xmlns:a16="http://schemas.microsoft.com/office/drawing/2014/main" id="{5AE5EEF5-9C56-0F5C-187C-C861FB689806}"/>
              </a:ext>
            </a:extLst>
          </p:cNvPr>
          <p:cNvSpPr/>
          <p:nvPr/>
        </p:nvSpPr>
        <p:spPr>
          <a:xfrm>
            <a:off x="3002327" y="3290969"/>
            <a:ext cx="3589022" cy="1211771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Направление 1:</a:t>
            </a:r>
          </a:p>
          <a:p>
            <a:endParaRPr lang="ru-RU" sz="18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Создание контента и его дистрибуция</a:t>
            </a:r>
            <a:endParaRPr sz="18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" name="Google Shape;233;p25">
            <a:extLst>
              <a:ext uri="{FF2B5EF4-FFF2-40B4-BE49-F238E27FC236}">
                <a16:creationId xmlns:a16="http://schemas.microsoft.com/office/drawing/2014/main" id="{7317D130-298B-1010-1DAA-BFBF539802D0}"/>
              </a:ext>
            </a:extLst>
          </p:cNvPr>
          <p:cNvSpPr/>
          <p:nvPr/>
        </p:nvSpPr>
        <p:spPr>
          <a:xfrm>
            <a:off x="11684611" y="3290969"/>
            <a:ext cx="3589022" cy="1211771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Направление 3:</a:t>
            </a:r>
          </a:p>
          <a:p>
            <a:endParaRPr lang="ru-RU" sz="18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Электронная коммерция и услуги на основе подписки</a:t>
            </a:r>
            <a:endParaRPr sz="18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273402-9701-1879-C444-FC3A12A03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9376" y="7363955"/>
            <a:ext cx="1719943" cy="1719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509B01-7002-070E-207F-CACAF273E5DE}"/>
              </a:ext>
            </a:extLst>
          </p:cNvPr>
          <p:cNvSpPr txBox="1"/>
          <p:nvPr/>
        </p:nvSpPr>
        <p:spPr>
          <a:xfrm>
            <a:off x="11684611" y="8024717"/>
            <a:ext cx="180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Как этого добиться?</a:t>
            </a:r>
            <a:endParaRPr lang="en-US" sz="20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189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6661031" cy="345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48;g197b990a13c_4_5" descr="preencoded.png">
            <a:extLst>
              <a:ext uri="{FF2B5EF4-FFF2-40B4-BE49-F238E27FC236}">
                <a16:creationId xmlns:a16="http://schemas.microsoft.com/office/drawing/2014/main" id="{7D81993E-4A38-0731-F262-3C282A26611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92;p6">
            <a:extLst>
              <a:ext uri="{FF2B5EF4-FFF2-40B4-BE49-F238E27FC236}">
                <a16:creationId xmlns:a16="http://schemas.microsoft.com/office/drawing/2014/main" id="{9D2B8EE0-77DE-81C5-41A4-5A3E6ADBC362}"/>
              </a:ext>
            </a:extLst>
          </p:cNvPr>
          <p:cNvSpPr/>
          <p:nvPr/>
        </p:nvSpPr>
        <p:spPr>
          <a:xfrm>
            <a:off x="870857" y="3768693"/>
            <a:ext cx="5045163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ru-RU" sz="394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Онлайн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ru-RU" sz="394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маркетплейс</a:t>
            </a:r>
            <a:endParaRPr sz="394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7834C0-D149-675B-B0AF-70436C7FD2B8}"/>
              </a:ext>
            </a:extLst>
          </p:cNvPr>
          <p:cNvGrpSpPr/>
          <p:nvPr/>
        </p:nvGrpSpPr>
        <p:grpSpPr>
          <a:xfrm>
            <a:off x="870857" y="5181600"/>
            <a:ext cx="16546286" cy="4642757"/>
            <a:chOff x="870857" y="5181600"/>
            <a:chExt cx="16546286" cy="4642757"/>
          </a:xfrm>
        </p:grpSpPr>
        <p:sp>
          <p:nvSpPr>
            <p:cNvPr id="5" name="Google Shape;233;p25">
              <a:extLst>
                <a:ext uri="{FF2B5EF4-FFF2-40B4-BE49-F238E27FC236}">
                  <a16:creationId xmlns:a16="http://schemas.microsoft.com/office/drawing/2014/main" id="{E60EA102-64F2-005A-455C-EA23FAA2ADBD}"/>
                </a:ext>
              </a:extLst>
            </p:cNvPr>
            <p:cNvSpPr/>
            <p:nvPr/>
          </p:nvSpPr>
          <p:spPr>
            <a:xfrm>
              <a:off x="870857" y="5181600"/>
              <a:ext cx="4615543" cy="4528457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374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ru-RU" sz="18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Идея:</a:t>
              </a:r>
            </a:p>
            <a:p>
              <a:endParaRPr lang="ru-RU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  <a:p>
              <a:r>
                <a:rPr lang="ru-RU" sz="1600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Маркетплейс будет интегрирован с существующими функциями платформы, такими как профили пользователей, обмен сообщениями и уведомления.</a:t>
              </a:r>
            </a:p>
            <a:p>
              <a:endParaRPr lang="ru-RU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  <a:p>
              <a:r>
                <a:rPr lang="ru-RU" sz="1600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Пользователи смогут создать "магазин" в своем профиле, где они смогут перечислять товары, которые они продают, устанавливать цены и управлять заказами. </a:t>
              </a:r>
            </a:p>
          </p:txBody>
        </p:sp>
        <p:sp>
          <p:nvSpPr>
            <p:cNvPr id="7" name="Google Shape;233;p25">
              <a:extLst>
                <a:ext uri="{FF2B5EF4-FFF2-40B4-BE49-F238E27FC236}">
                  <a16:creationId xmlns:a16="http://schemas.microsoft.com/office/drawing/2014/main" id="{58C57C88-E8EA-09FA-FD06-43DB66F7FCBC}"/>
                </a:ext>
              </a:extLst>
            </p:cNvPr>
            <p:cNvSpPr/>
            <p:nvPr/>
          </p:nvSpPr>
          <p:spPr>
            <a:xfrm>
              <a:off x="12801600" y="5238750"/>
              <a:ext cx="4615543" cy="4528457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374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ru-RU" sz="20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Идея:</a:t>
              </a:r>
            </a:p>
            <a:p>
              <a:endParaRPr lang="ru-RU" sz="20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  <a:p>
              <a:r>
                <a:rPr lang="ru-RU" sz="1600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Создать набор игр, в которые пользователи могут играть напрямую в приложении. Эти игры могут варьироваться от казуальных игр, таких как головоломки и карточные игры, до более сложных.</a:t>
              </a:r>
            </a:p>
            <a:p>
              <a:endParaRPr lang="ru-RU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  <a:p>
              <a:r>
                <a:rPr lang="ru-RU" sz="1600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Пользователи должны иметь каталог игр с их описанием, возможность создавать команды и вступать в них, а также взаимодействовать с другими игроками.</a:t>
              </a:r>
            </a:p>
          </p:txBody>
        </p:sp>
        <p:sp>
          <p:nvSpPr>
            <p:cNvPr id="9" name="Google Shape;233;p25">
              <a:extLst>
                <a:ext uri="{FF2B5EF4-FFF2-40B4-BE49-F238E27FC236}">
                  <a16:creationId xmlns:a16="http://schemas.microsoft.com/office/drawing/2014/main" id="{AB7CD6F4-A8E7-B467-B80E-4BC907799F4A}"/>
                </a:ext>
              </a:extLst>
            </p:cNvPr>
            <p:cNvSpPr/>
            <p:nvPr/>
          </p:nvSpPr>
          <p:spPr>
            <a:xfrm>
              <a:off x="6836228" y="5295900"/>
              <a:ext cx="4615543" cy="4528457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374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ru-RU" sz="18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Идея:</a:t>
              </a:r>
            </a:p>
            <a:p>
              <a:endParaRPr lang="ru-RU" sz="1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  <a:p>
              <a:r>
                <a:rPr lang="ru-RU" sz="1600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Создать платформу онлайн курсов, где пользователи могли бы охватывать широкий круг тем, таких как бизнес, технологии, здравоохранение и личностное развитие, и заниматься/выступать экспертами отрасли.</a:t>
              </a:r>
              <a:endParaRPr lang="en-US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  <a:p>
              <a:endParaRPr lang="en-US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  <a:p>
              <a:r>
                <a:rPr lang="ru-RU" sz="1600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Пользователи должны уметь просматривать курсы и записываться на них, отслеживать свой прогресс и взаимодействовать с другими пользователями.</a:t>
              </a:r>
            </a:p>
          </p:txBody>
        </p:sp>
      </p:grpSp>
      <p:sp>
        <p:nvSpPr>
          <p:cNvPr id="11" name="Google Shape;292;p6">
            <a:extLst>
              <a:ext uri="{FF2B5EF4-FFF2-40B4-BE49-F238E27FC236}">
                <a16:creationId xmlns:a16="http://schemas.microsoft.com/office/drawing/2014/main" id="{E82339D1-7F26-7349-D287-23269D567894}"/>
              </a:ext>
            </a:extLst>
          </p:cNvPr>
          <p:cNvSpPr/>
          <p:nvPr/>
        </p:nvSpPr>
        <p:spPr>
          <a:xfrm>
            <a:off x="6836228" y="3768693"/>
            <a:ext cx="5045163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ru-RU" sz="394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Онлайн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ru-RU" sz="394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курсы</a:t>
            </a:r>
            <a:endParaRPr sz="394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92;p6">
            <a:extLst>
              <a:ext uri="{FF2B5EF4-FFF2-40B4-BE49-F238E27FC236}">
                <a16:creationId xmlns:a16="http://schemas.microsoft.com/office/drawing/2014/main" id="{A3019E48-7069-82AF-8138-91FAE3514F2D}"/>
              </a:ext>
            </a:extLst>
          </p:cNvPr>
          <p:cNvSpPr/>
          <p:nvPr/>
        </p:nvSpPr>
        <p:spPr>
          <a:xfrm>
            <a:off x="12801599" y="3768693"/>
            <a:ext cx="5045163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ru-RU" sz="394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Веб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ru-RU" sz="394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игры</a:t>
            </a:r>
            <a:endParaRPr sz="394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2381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5999" y="972000"/>
            <a:ext cx="13193681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Практика!</a:t>
            </a:r>
            <a:endParaRPr lang="en-US" sz="5600" b="1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5600" b="1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AE4B93-DC58-9D39-8DA6-7E76440CD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38" y="3466414"/>
            <a:ext cx="5024975" cy="33541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FA0F14-D212-D179-A2E4-5A8DDCA62B55}"/>
              </a:ext>
            </a:extLst>
          </p:cNvPr>
          <p:cNvSpPr txBox="1"/>
          <p:nvPr/>
        </p:nvSpPr>
        <p:spPr>
          <a:xfrm>
            <a:off x="2135625" y="7098365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0DA0C7-9FD8-03DF-D98E-644D683497BE}"/>
              </a:ext>
            </a:extLst>
          </p:cNvPr>
          <p:cNvSpPr txBox="1"/>
          <p:nvPr/>
        </p:nvSpPr>
        <p:spPr>
          <a:xfrm>
            <a:off x="6280886" y="3112527"/>
            <a:ext cx="1083145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Вам необходимо оценить три эти идеи с точки зрения </a:t>
            </a:r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технологий/необходимого функционала.</a:t>
            </a:r>
          </a:p>
          <a:p>
            <a:endParaRPr lang="ru-RU" sz="28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Каждый член команды представит результаты в формате краткого отчета на </a:t>
            </a:r>
            <a:r>
              <a:rPr lang="ru-RU" sz="28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дейли</a:t>
            </a:r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церемонии. </a:t>
            </a:r>
          </a:p>
          <a:p>
            <a:endParaRPr lang="ru-RU" sz="28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Разбиваемся на три команды;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Ищем информацию по данным проектам (</a:t>
            </a:r>
            <a:r>
              <a:rPr lang="en-US" sz="28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Google|ChatGPT</a:t>
            </a:r>
            <a:r>
              <a:rPr lang="en-US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Формируем краткий список пунктов;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Рассказываем команде (не более минуты на человека).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AE34BC1-B0E9-0D2F-4FB8-F38CCB981A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61065" y="8595507"/>
            <a:ext cx="1114989" cy="111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26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2917</TotalTime>
  <Words>1896</Words>
  <Application>Microsoft Office PowerPoint</Application>
  <PresentationFormat>Custom</PresentationFormat>
  <Paragraphs>303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Inter</vt:lpstr>
      <vt:lpstr>Calibri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Sergey Begishev</cp:lastModifiedBy>
  <cp:revision>72</cp:revision>
  <dcterms:created xsi:type="dcterms:W3CDTF">2022-11-15T10:50:05Z</dcterms:created>
  <dcterms:modified xsi:type="dcterms:W3CDTF">2023-01-28T06:01:53Z</dcterms:modified>
</cp:coreProperties>
</file>